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 id="2147483739" r:id="rId3"/>
  </p:sldMasterIdLst>
  <p:notesMasterIdLst>
    <p:notesMasterId r:id="rId20"/>
  </p:notesMasterIdLst>
  <p:handoutMasterIdLst>
    <p:handoutMasterId r:id="rId21"/>
  </p:handoutMasterIdLst>
  <p:sldIdLst>
    <p:sldId id="258" r:id="rId4"/>
    <p:sldId id="260" r:id="rId5"/>
    <p:sldId id="268" r:id="rId6"/>
    <p:sldId id="263" r:id="rId7"/>
    <p:sldId id="271" r:id="rId8"/>
    <p:sldId id="273" r:id="rId9"/>
    <p:sldId id="269" r:id="rId10"/>
    <p:sldId id="272" r:id="rId11"/>
    <p:sldId id="275" r:id="rId12"/>
    <p:sldId id="277" r:id="rId13"/>
    <p:sldId id="278" r:id="rId14"/>
    <p:sldId id="285" r:id="rId15"/>
    <p:sldId id="280" r:id="rId16"/>
    <p:sldId id="282" r:id="rId17"/>
    <p:sldId id="284" r:id="rId18"/>
    <p:sldId id="283" r:id="rId19"/>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A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7059" autoAdjust="0"/>
  </p:normalViewPr>
  <p:slideViewPr>
    <p:cSldViewPr>
      <p:cViewPr varScale="1">
        <p:scale>
          <a:sx n="38" d="100"/>
          <a:sy n="38" d="100"/>
        </p:scale>
        <p:origin x="154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pPr>
              <a:defRPr/>
            </a:pPr>
            <a:fld id="{12D9C362-0343-4176-B5B6-4882E3C81443}" type="datetimeFigureOut">
              <a:rPr lang="en-US"/>
              <a:pPr>
                <a:defRPr/>
              </a:pPr>
              <a:t>8/31/2018</a:t>
            </a:fld>
            <a:endParaRPr lang="en-US"/>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pPr>
              <a:defRPr/>
            </a:pPr>
            <a:fld id="{2A3A67CC-4C4C-4FA4-ABD7-603A65B5799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pPr>
              <a:defRPr/>
            </a:pPr>
            <a:fld id="{7B8CAB52-3A2B-4128-980F-A23BAC09A110}" type="datetimeFigureOut">
              <a:rPr lang="en-US"/>
              <a:pPr>
                <a:defRPr/>
              </a:pPr>
              <a:t>8/31/2018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pPr>
              <a:defRPr/>
            </a:pPr>
            <a:fld id="{82EBC80C-4F76-4254-93BC-18D5D889CF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a:t>cPRESENTERS – PLEASE NOTE: </a:t>
            </a:r>
          </a:p>
          <a:p>
            <a:endParaRPr lang="en-US" i="1"/>
          </a:p>
          <a:p>
            <a:r>
              <a:rPr lang="en-US" i="1"/>
              <a:t>Items in the “Notes” section are talking points for each slide.  Items in italics are suggestions for improving your presentation.  </a:t>
            </a:r>
          </a:p>
          <a:p>
            <a:endParaRPr lang="en-US" i="1"/>
          </a:p>
          <a:p>
            <a:r>
              <a:rPr lang="en-US" i="1"/>
              <a:t>Please feel free to add additional slides as you see fit and as time allows.  Students enjoy seeing the surgical photos, specifically the “before and after” shots.  The APMA Slide Databank (on the APMA website – www.apma.org) may be of assistance to you as well.  </a:t>
            </a:r>
          </a:p>
          <a:p>
            <a:endParaRPr lang="en-US" i="1"/>
          </a:p>
          <a:p>
            <a:r>
              <a:rPr lang="en-US" i="1"/>
              <a:t>The last slide (#17) can be customized on your computer to include your contact information.  Delete the red type and add your own information.  </a:t>
            </a:r>
          </a:p>
          <a:p>
            <a:pPr eaLnBrk="1" hangingPunct="1">
              <a:spcBef>
                <a:spcPct val="0"/>
              </a:spcBef>
            </a:pPr>
            <a:endParaRPr lang="en-US"/>
          </a:p>
          <a:p>
            <a:pPr eaLnBrk="1" hangingPunct="1">
              <a:spcBef>
                <a:spcPct val="0"/>
              </a:spcBef>
            </a:pPr>
            <a:endParaRPr lang="en-US"/>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4250F6-FA89-4E8D-9575-4675B80DD32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To enter a college of podiatric medicine, you must first complete </a:t>
            </a:r>
            <a:r>
              <a:rPr lang="en-US" altLang="en-US" u="sng"/>
              <a:t>at least</a:t>
            </a:r>
            <a:r>
              <a:rPr lang="en-US" altLang="en-US"/>
              <a:t> three years or 90 semester hours of college credit at an accredited institution with an emphasis on sciences or pre-med curriculum. About 95 percent of the students who enter a college of podiatric medicine have a bachelors degree.  Many have also completed some graduate study.</a:t>
            </a:r>
          </a:p>
          <a:p>
            <a:endParaRPr lang="en-US" altLang="en-US"/>
          </a:p>
          <a:p>
            <a:r>
              <a:rPr lang="en-US" altLang="en-US"/>
              <a:t>Prerequisites for colleges of podiatric medicine include: biology, general, organic and inorganic chemistry, physics and English.</a:t>
            </a:r>
          </a:p>
          <a:p>
            <a:endParaRPr lang="en-US" altLang="en-US"/>
          </a:p>
          <a:p>
            <a:r>
              <a:rPr lang="en-US" altLang="en-US"/>
              <a:t>Traditionally, the Medical College Admissions Test, or MCAT, has been the only standardized test required for admission to the colleges of podiatric medicine. However, some colleges will accept other test scores, such as the Graduate Record Exam (GRE) or DAT.  </a:t>
            </a:r>
            <a:r>
              <a:rPr lang="en-US" altLang="en-US" b="1"/>
              <a:t>Most </a:t>
            </a:r>
            <a:r>
              <a:rPr lang="en-US" altLang="en-US"/>
              <a:t>students who enter podiatric medical schools have taken the MCAT.</a:t>
            </a:r>
          </a:p>
          <a:p>
            <a:endParaRPr lang="en-US" altLang="en-US"/>
          </a:p>
          <a:p>
            <a:r>
              <a:rPr lang="en-US" altLang="en-US"/>
              <a:t>Applicants who choose to take the MCAT as an entrance requirement must take it no later than spring of the year of admission. </a:t>
            </a:r>
            <a:endParaRPr lang="en-US"/>
          </a:p>
          <a:p>
            <a:endParaRPr lang="en-US"/>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5E025-8CD9-4C36-A9B7-59875CD17C5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The doctor of podiatric medicine degree or DPM is awarded after four years of study at one of the nine colleges of podiatric medicine in the United States. </a:t>
            </a:r>
          </a:p>
          <a:p>
            <a:endParaRPr lang="en-US"/>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C440E0-4695-4A9F-BEB3-37609E66DF7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After completing four years of podiatric medical training, the podiatric physician is required by nearly all states to complete </a:t>
            </a:r>
            <a:r>
              <a:rPr lang="en-US" altLang="en-US" u="sng"/>
              <a:t>two to three</a:t>
            </a:r>
            <a:r>
              <a:rPr lang="en-US" altLang="en-US"/>
              <a:t> years of postgraduate residency training in an approved healthcare institution.  However, recent changes in the requirements now call for graduates to complete three years of residency training. </a:t>
            </a:r>
          </a:p>
          <a:p>
            <a:endParaRPr lang="en-US" altLang="en-US"/>
          </a:p>
          <a:p>
            <a:r>
              <a:rPr lang="en-US"/>
              <a:t>Residency programs are designed to strengthen and refine the practitioner’s podiatric medical and surgical knowledge and skills.  </a:t>
            </a:r>
            <a:r>
              <a:rPr lang="en-US" altLang="en-US"/>
              <a:t>The training program consists of a number of rotations, such as anesthesiology, internal medicine, radiology, infectious disease, surgery, orthopedics, emergency room and pediatrics. </a:t>
            </a:r>
          </a:p>
          <a:p>
            <a:endParaRPr lang="en-US" altLang="en-US"/>
          </a:p>
          <a:p>
            <a:r>
              <a:rPr lang="en-US" altLang="en-US"/>
              <a:t>All residency training includes non-surgical skills (medicine, biomechanics) and surgery, including advanced surgical experiences during the third year.  Some students opt to continue training after the three year surgical programs with fellowships.  </a:t>
            </a:r>
          </a:p>
          <a:p>
            <a:endParaRPr lang="en-US" altLang="en-US"/>
          </a:p>
          <a:p>
            <a:endParaRPr lang="en-US" altLang="en-US"/>
          </a:p>
          <a:p>
            <a:endParaRPr lang="en-US"/>
          </a:p>
          <a:p>
            <a:endParaRPr lang="en-US"/>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2DC912-B27E-4402-A5E9-0D108C7280D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To become a licensed podiatric physician, students must complete a two-part National Board while in podiatric medical school and another part upon completion of the podiatric medical school program. Part One covers basic science areas; Part Two covers clinical areas and clinical judgment.</a:t>
            </a:r>
          </a:p>
          <a:p>
            <a:endParaRPr lang="en-US" altLang="en-US"/>
          </a:p>
          <a:p>
            <a:r>
              <a:rPr lang="en-US" altLang="en-US"/>
              <a:t>Although most states accept the results of the National Board Examinations, some states may also require another written and/or oral examination prior to licensing.</a:t>
            </a:r>
          </a:p>
          <a:p>
            <a:endParaRPr lang="en-US" altLang="en-US"/>
          </a:p>
          <a:p>
            <a:r>
              <a:rPr lang="en-US" altLang="en-US"/>
              <a:t>Podiatric physicians may also become certified in one (or both) of two specialty areas —primary medicine/orthopedics or surgery.  National podiatric specialty boards grant certification to qualified podiatric physicians who have completed the specified educational requirements and who successfully complete written and oral examinations.</a:t>
            </a:r>
          </a:p>
          <a:p>
            <a:endParaRPr lang="en-US"/>
          </a:p>
          <a:p>
            <a:endParaRPr lang="en-US"/>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3D2BE0-5A13-4FD4-BCE5-290271F30F0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Applying to a college of college of podiatric medicine is not complicated, but does take some time and preparation.    </a:t>
            </a:r>
          </a:p>
          <a:p>
            <a:endParaRPr lang="en-US" altLang="en-US"/>
          </a:p>
          <a:p>
            <a:r>
              <a:rPr lang="en-US" altLang="en-US"/>
              <a:t>Log onto the APMA’s website at www.apma.org or visit the American Association of Colleges of Podiatric Medicine (AACPM) website at </a:t>
            </a:r>
            <a:r>
              <a:rPr lang="en-US" altLang="en-US" u="sng"/>
              <a:t>www.aacpm.org. </a:t>
            </a:r>
            <a:r>
              <a:rPr lang="en-US" altLang="en-US"/>
              <a:t>By the way, both websites are packed with additional information about the benefits of pursuing a career in podiatric medicine as well as information about each association and its programs.</a:t>
            </a:r>
          </a:p>
          <a:p>
            <a:endParaRPr lang="en-US" altLang="en-US"/>
          </a:p>
          <a:p>
            <a:r>
              <a:rPr lang="en-US" altLang="en-US"/>
              <a:t>Each of the nine colleges also has an individual website.  Links can be found on the APMA’s site.  </a:t>
            </a:r>
          </a:p>
          <a:p>
            <a:endParaRPr lang="en-US" altLang="en-US"/>
          </a:p>
          <a:p>
            <a:r>
              <a:rPr lang="en-US" altLang="en-US"/>
              <a:t>All students complete their application online. Follow the directions on the AACPM’s website.  </a:t>
            </a:r>
          </a:p>
          <a:p>
            <a:endParaRPr lang="en-US"/>
          </a:p>
          <a:p>
            <a:endParaRPr lang="en-US"/>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D20A40-02EA-4951-ADF2-677B92D7DA0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With the AACPMAS application service, there is only one application fee, which is paid to the Association; the individual colleges do not charge separate application fees.   </a:t>
            </a:r>
          </a:p>
          <a:p>
            <a:endParaRPr lang="en-US" altLang="en-US"/>
          </a:p>
          <a:p>
            <a:r>
              <a:rPr lang="en-US" altLang="en-US"/>
              <a:t>Other requirements for admission include letters of recommendation, transcripts from all undergraduate institutions previously attended, as well as a personal interview. </a:t>
            </a:r>
          </a:p>
          <a:p>
            <a:endParaRPr lang="en-US" altLang="en-US"/>
          </a:p>
          <a:p>
            <a:r>
              <a:rPr lang="en-US" altLang="en-US"/>
              <a:t>Financial aid packages are an integral part of each student’s application and admissions process.  All of the colleges offer financial aid and participate in many national and state financial aid programs.  In addition, the profession supports a scholarship foundation which provides individual scholarships to students in their junior and senior years.  </a:t>
            </a:r>
          </a:p>
          <a:p>
            <a:endParaRPr lang="en-US" altLang="en-US"/>
          </a:p>
          <a:p>
            <a:r>
              <a:rPr lang="en-US" altLang="en-US"/>
              <a:t>To access the AACPMAS application service, log onto the web at </a:t>
            </a:r>
            <a:r>
              <a:rPr lang="en-US" altLang="en-US" b="1"/>
              <a:t>www.aacpm.org.</a:t>
            </a:r>
          </a:p>
          <a:p>
            <a:endParaRPr lang="en-US"/>
          </a:p>
          <a:p>
            <a:endParaRPr lang="en-US"/>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56FF04-C8BA-4AFA-BFA3-B595D1CC96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a:defRPr/>
            </a:pPr>
            <a:r>
              <a:rPr lang="en-US" altLang="en-US" dirty="0"/>
              <a:t>Whatever way you measure success, podiatric medicine can meet the standard: the satisfaction of alleviating human suffering; recognition from the community; job security and flexibility; financial opportunity; and time to have a family life.</a:t>
            </a:r>
          </a:p>
          <a:p>
            <a:pPr>
              <a:defRPr/>
            </a:pPr>
            <a:endParaRPr lang="en-US" dirty="0"/>
          </a:p>
          <a:p>
            <a:pPr>
              <a:defRPr/>
            </a:pPr>
            <a:r>
              <a:rPr lang="en-US" dirty="0"/>
              <a:t>As you can see, a career in podiatric medicine can be both rewarding, diversified, and interesting.  I hope that some of you will one day consider podiatric medicine for your futures. </a:t>
            </a:r>
          </a:p>
          <a:p>
            <a:pPr>
              <a:defRPr/>
            </a:pPr>
            <a:endParaRPr lang="en-US" dirty="0"/>
          </a:p>
          <a:p>
            <a:pPr>
              <a:defRPr/>
            </a:pPr>
            <a:r>
              <a:rPr lang="en-US" dirty="0"/>
              <a:t>Thank you.</a:t>
            </a:r>
          </a:p>
          <a:p>
            <a:pPr>
              <a:defRPr/>
            </a:pPr>
            <a:endParaRPr lang="en-US" dirty="0"/>
          </a:p>
          <a:p>
            <a:pPr>
              <a:defRPr/>
            </a:pPr>
            <a:r>
              <a:rPr lang="en-US" i="1" dirty="0"/>
              <a:t>(It’s always a good idea to stay after the presentation for a few moments if your schedule allows.  Many students are uncomfortable asking questions in a group setting and may want to ask personal questions on a one-to-one basis.  Try to allow for this at the conclusion of the presentation.)</a:t>
            </a:r>
          </a:p>
          <a:p>
            <a:pPr>
              <a:defRPr/>
            </a:pPr>
            <a:endParaRPr lang="en-US" i="1" dirty="0"/>
          </a:p>
          <a:p>
            <a:pPr>
              <a:defRPr/>
            </a:pPr>
            <a:r>
              <a:rPr lang="en-US" i="1" dirty="0"/>
              <a:t>Please bring materials to distribute to students as well.  APMA will  provide you with brochures to distribute.  Contact the APMA at the number below to order those brochures.  (Please allow two weeks notice). </a:t>
            </a:r>
            <a:endParaRPr lang="en-US" dirty="0"/>
          </a:p>
          <a:p>
            <a:pPr>
              <a:defRPr/>
            </a:pPr>
            <a:endParaRPr lang="en-US" dirty="0"/>
          </a:p>
          <a:p>
            <a:pPr>
              <a:defRPr/>
            </a:pPr>
            <a:r>
              <a:rPr lang="en-US" dirty="0"/>
              <a:t>APMA</a:t>
            </a:r>
          </a:p>
          <a:p>
            <a:pPr>
              <a:defRPr/>
            </a:pPr>
            <a:r>
              <a:rPr lang="en-US" dirty="0"/>
              <a:t>Recruitment Office</a:t>
            </a:r>
          </a:p>
          <a:p>
            <a:pPr>
              <a:defRPr/>
            </a:pPr>
            <a:r>
              <a:rPr lang="en-US" dirty="0"/>
              <a:t>1-800-275-2762 ext. 281 or email to lnswain@apma.org</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1E2E4-A98B-4C2A-86CD-5F2CFC4226D6}"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In today’s presentation I will first give you a brief overview of the podiatric medical profession. </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7CF6D6-01A1-4AB3-9B1D-08B2A71E895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The human foot is a complex structure.  Designed for balance and mobility, the foot is made up of 26 bones and numerous muscles, nerves and ligaments.  With all of these complex elements working together, it is easy to see how a specialist for this area of the body is necessary.</a:t>
            </a:r>
          </a:p>
          <a:p>
            <a:endParaRPr lang="en-US" altLang="en-US"/>
          </a:p>
          <a:p>
            <a:r>
              <a:rPr lang="en-US" altLang="en-US"/>
              <a:t>Podiatric medicine deals with the medical and surgical care and treatment of the foot and ankle.  Podiatrists can have general practices or choose to specialize in specific areas such as sports medicine, surgery, pediatrics, geriatrics, pathology or diabetes.  </a:t>
            </a:r>
          </a:p>
          <a:p>
            <a:endParaRPr lang="en-US" altLang="en-US"/>
          </a:p>
          <a:p>
            <a:r>
              <a:rPr lang="en-US" altLang="en-US"/>
              <a:t>Podiatric medicine plays an important role in the overall wellness for each individual.  Since the foot may be the first area to show signs of serious conditions such as arthritis, diabetes, and heart disease, it is critical to get the specialized attention your feet need.</a:t>
            </a:r>
          </a:p>
          <a:p>
            <a:endParaRPr lang="en-US"/>
          </a:p>
          <a:p>
            <a:endParaRPr lang="en-US"/>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0B11E7-5D07-4B44-9C7F-4BF3AD13F80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Because podiatric physicians deal with more than just the foot, they address more than just how the foot feels.  DPMs often study the action of the ankle and lower leg by conducting gait analysis, the study of how people walk, and other research related to the foot and ankle.  </a:t>
            </a:r>
          </a:p>
          <a:p>
            <a:endParaRPr lang="en-US" altLang="en-US"/>
          </a:p>
          <a:p>
            <a:r>
              <a:rPr lang="en-US" altLang="en-US"/>
              <a:t>Doctors of Podiatric Medicine provide a vast array of care to their patients.  They prescribe drugs, order physical therapy, conduct examinations, set fractures, take x-rays, and  perform surgery, both reconstructive and trauma.  They also fit orthotics and design custom-made shoes.  No other medical specialist enjoys such a wide range of care options.</a:t>
            </a:r>
          </a:p>
          <a:p>
            <a:endParaRPr lang="en-US"/>
          </a:p>
          <a:p>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06934-708E-4080-9972-82B49DE858A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r>
              <a:rPr lang="en-US" altLang="en-US" dirty="0"/>
              <a:t>In addition to many geographic choices available to the podiatric physician, there are a variety of settings or types of practices from which to choose.</a:t>
            </a:r>
          </a:p>
          <a:p>
            <a:pPr>
              <a:defRPr/>
            </a:pPr>
            <a:endParaRPr lang="en-US" altLang="en-US" dirty="0"/>
          </a:p>
          <a:p>
            <a:pPr>
              <a:defRPr/>
            </a:pPr>
            <a:r>
              <a:rPr lang="en-US" altLang="en-US" i="1" dirty="0"/>
              <a:t>As you review the list, you might cite podiatric physicians you know who</a:t>
            </a:r>
            <a:br>
              <a:rPr lang="en-US" altLang="en-US" i="1" dirty="0"/>
            </a:br>
            <a:r>
              <a:rPr lang="en-US" altLang="en-US" i="1" dirty="0"/>
              <a:t>work in these different areas:</a:t>
            </a:r>
          </a:p>
          <a:p>
            <a:pPr>
              <a:defRPr/>
            </a:pPr>
            <a:r>
              <a:rPr lang="en-US" altLang="en-US" i="1" dirty="0"/>
              <a:t>	</a:t>
            </a:r>
            <a:r>
              <a:rPr lang="en-US" altLang="en-US" dirty="0"/>
              <a:t>Private or group practices</a:t>
            </a:r>
          </a:p>
          <a:p>
            <a:pPr>
              <a:defRPr/>
            </a:pPr>
            <a:r>
              <a:rPr lang="en-US" altLang="en-US" dirty="0"/>
              <a:t>	Health maintenance organization (HMOs)</a:t>
            </a:r>
          </a:p>
          <a:p>
            <a:pPr>
              <a:defRPr/>
            </a:pPr>
            <a:r>
              <a:rPr lang="en-US" altLang="en-US" dirty="0"/>
              <a:t>	Preferred provider organizations (PPOs)</a:t>
            </a:r>
          </a:p>
          <a:p>
            <a:pPr>
              <a:defRPr/>
            </a:pPr>
            <a:r>
              <a:rPr lang="en-US" altLang="en-US" dirty="0"/>
              <a:t>	Hospitals</a:t>
            </a:r>
          </a:p>
          <a:p>
            <a:pPr>
              <a:defRPr/>
            </a:pPr>
            <a:r>
              <a:rPr lang="en-US" altLang="en-US" dirty="0"/>
              <a:t>	Government (Public Health, V.A., etc.) </a:t>
            </a:r>
          </a:p>
          <a:p>
            <a:pPr>
              <a:defRPr/>
            </a:pPr>
            <a:r>
              <a:rPr lang="en-US" altLang="en-US" dirty="0"/>
              <a:t>	Medical and podiatric medical schools</a:t>
            </a:r>
          </a:p>
          <a:p>
            <a:pPr>
              <a:defRPr/>
            </a:pPr>
            <a:r>
              <a:rPr lang="en-US" altLang="en-US" i="1" dirty="0"/>
              <a:t>	</a:t>
            </a:r>
            <a:r>
              <a:rPr lang="en-US" altLang="en-US" dirty="0"/>
              <a:t>Military</a:t>
            </a:r>
          </a:p>
          <a:p>
            <a:pPr>
              <a:defRPr/>
            </a:pPr>
            <a:r>
              <a:rPr lang="en-US" altLang="en-US" i="1" dirty="0"/>
              <a:t>	</a:t>
            </a:r>
            <a:r>
              <a:rPr lang="en-US" altLang="en-US" dirty="0"/>
              <a:t>University Teaching Hospitals</a:t>
            </a:r>
          </a:p>
          <a:p>
            <a:pPr>
              <a:defRPr/>
            </a:pPr>
            <a:endParaRPr lang="en-US" altLang="en-US" i="1" dirty="0"/>
          </a:p>
          <a:p>
            <a:pPr>
              <a:defRPr/>
            </a:pPr>
            <a:endParaRPr lang="en-US" dirty="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0CFCE5-9455-47C9-92F9-CFF80910222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b="1" i="1"/>
              <a:t>This is the most important part of the presentation.</a:t>
            </a:r>
            <a:r>
              <a:rPr lang="en-US" altLang="en-US" i="1"/>
              <a:t>  You will want to spend time reviewing a typical day (highlighting the vast variety of patients and conditions you see).    We recommend that you insert your own experiences and background.  </a:t>
            </a:r>
          </a:p>
          <a:p>
            <a:endParaRPr lang="en-US" altLang="en-US" i="1"/>
          </a:p>
          <a:p>
            <a:r>
              <a:rPr lang="en-US" altLang="en-US" i="1"/>
              <a:t>How many patients do you see on a typical day?  </a:t>
            </a:r>
          </a:p>
          <a:p>
            <a:r>
              <a:rPr lang="en-US" altLang="en-US" i="1"/>
              <a:t>When do you get to work?  When do you leave work?</a:t>
            </a:r>
          </a:p>
          <a:p>
            <a:r>
              <a:rPr lang="en-US" altLang="en-US" i="1"/>
              <a:t>What kind of care do you deliver in a normal day?</a:t>
            </a:r>
          </a:p>
          <a:p>
            <a:r>
              <a:rPr lang="en-US" altLang="en-US" i="1"/>
              <a:t>How much of your time is spent in surgery?</a:t>
            </a:r>
          </a:p>
          <a:p>
            <a:r>
              <a:rPr lang="en-US" altLang="en-US" i="1"/>
              <a:t>Are there patient success stories you can share?</a:t>
            </a:r>
          </a:p>
          <a:p>
            <a:r>
              <a:rPr lang="en-US" altLang="en-US" i="1"/>
              <a:t>Some sample discussion topics include:  Trauma, Sports Medicine, Radiology, Endocrinology, etc. </a:t>
            </a:r>
          </a:p>
          <a:p>
            <a:endParaRPr lang="en-US" altLang="en-US" i="1"/>
          </a:p>
          <a:p>
            <a:r>
              <a:rPr lang="en-US" altLang="en-US" b="1" i="1"/>
              <a:t>Insert personal slides or slides of surgical procedures here</a:t>
            </a:r>
            <a:r>
              <a:rPr lang="en-US" altLang="en-US" i="1"/>
              <a:t>.  Feel free to visit the APMA website to download slides from the Slide Databank.</a:t>
            </a:r>
          </a:p>
          <a:p>
            <a:endParaRPr lang="en-US"/>
          </a:p>
          <a:p>
            <a:endParaRPr lang="en-US"/>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F6C500-4953-4300-AFF7-4C4C8F864B4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Other rewards include:</a:t>
            </a:r>
          </a:p>
          <a:p>
            <a:r>
              <a:rPr lang="en-US" altLang="en-US"/>
              <a:t>Taking people out of pain.  When our feet hurt, it is different than when another part of us is in pain.  Pain in our feet can restrict our movements and take away our independence very quickly.  Being in a position to help people remain independent is a great place to be.</a:t>
            </a:r>
          </a:p>
          <a:p>
            <a:endParaRPr lang="en-US" altLang="en-US"/>
          </a:p>
          <a:p>
            <a:r>
              <a:rPr lang="en-US" altLang="en-US"/>
              <a:t>Keeping people active.  In the same way that taking people out of pain makes you feel good, keeping people living active lifestyles is rewarding.  As a doctor of podiatric medicine, you will help your patients participate more fully in their lives and in the activities that are important to them.</a:t>
            </a:r>
          </a:p>
          <a:p>
            <a:endParaRPr lang="en-US" altLang="en-US"/>
          </a:p>
          <a:p>
            <a:r>
              <a:rPr lang="en-US" altLang="en-US"/>
              <a:t>Podiatric medicine, like many medical careers, has outstanding earning potential. Currently there are approximately 14,000 DPMs in active practice. That is an average of one podiatric physician for every 20,408 people. Podiatrists receive 60 </a:t>
            </a:r>
            <a:r>
              <a:rPr lang="en-US" altLang="en-US" b="1"/>
              <a:t>million</a:t>
            </a:r>
            <a:r>
              <a:rPr lang="en-US" altLang="en-US"/>
              <a:t> patient visits a year.  </a:t>
            </a:r>
          </a:p>
          <a:p>
            <a:endParaRPr lang="en-US"/>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3CFCCC-D549-4FCA-A526-2D18755D218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I’ve already mentioned some of the reasons why podiatric medicine is an outstanding career.  Let’s review those once more before we go on:</a:t>
            </a:r>
          </a:p>
          <a:p>
            <a:endParaRPr lang="en-US"/>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D3F051-18A1-4D63-A485-3A8AA27BB87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a:t>There are nine colleges of podiatric medicine located in the United States:</a:t>
            </a:r>
          </a:p>
          <a:p>
            <a:endParaRPr lang="en-US" altLang="en-US"/>
          </a:p>
          <a:p>
            <a:pPr>
              <a:buFontTx/>
              <a:buChar char="•"/>
            </a:pPr>
            <a:r>
              <a:rPr lang="en-US" altLang="en-US"/>
              <a:t>Barry University School of Graduate Medical Sciences in Miami Shores, Florida</a:t>
            </a:r>
          </a:p>
          <a:p>
            <a:pPr>
              <a:buFontTx/>
              <a:buChar char="•"/>
            </a:pPr>
            <a:r>
              <a:rPr lang="en-US" altLang="en-US"/>
              <a:t>Temple University School of Podiatric Medicine in Philadelphia, Pennsylvania</a:t>
            </a:r>
          </a:p>
          <a:p>
            <a:pPr>
              <a:buFontTx/>
              <a:buChar char="•"/>
            </a:pPr>
            <a:r>
              <a:rPr lang="en-US" altLang="en-US"/>
              <a:t>New York College of Podiatric Medicine in New York City</a:t>
            </a:r>
          </a:p>
          <a:p>
            <a:pPr>
              <a:buFontTx/>
              <a:buChar char="•"/>
            </a:pPr>
            <a:r>
              <a:rPr lang="en-US" altLang="en-US"/>
              <a:t>Ohio College of Podiatric Medicine in Independence, Ohio</a:t>
            </a:r>
          </a:p>
          <a:p>
            <a:pPr>
              <a:buFontTx/>
              <a:buChar char="•"/>
            </a:pPr>
            <a:r>
              <a:rPr lang="en-US" altLang="en-US"/>
              <a:t>Dr. William M. Scholl College of Podiatric Medicine at Rosalind Franklin University in North Chicago, Illinois</a:t>
            </a:r>
          </a:p>
          <a:p>
            <a:pPr>
              <a:buFontTx/>
              <a:buChar char="•"/>
            </a:pPr>
            <a:r>
              <a:rPr lang="en-US" altLang="en-US"/>
              <a:t>College of Podiatric Medicine and Surgery, Des Moines University in Des Moines, Iowa</a:t>
            </a:r>
          </a:p>
          <a:p>
            <a:pPr>
              <a:buFontTx/>
              <a:buChar char="•"/>
            </a:pPr>
            <a:r>
              <a:rPr lang="en-US" altLang="en-US"/>
              <a:t>California School of Podiatric Medicine at Samuel Merritt University in Oakland, California</a:t>
            </a:r>
          </a:p>
          <a:p>
            <a:pPr>
              <a:buFontTx/>
              <a:buChar char="•"/>
            </a:pPr>
            <a:r>
              <a:rPr lang="en-US" altLang="en-US"/>
              <a:t>Arizona Podiatric Medical Program at Midwestern University in Glendale, Arizona, and</a:t>
            </a:r>
          </a:p>
          <a:p>
            <a:pPr>
              <a:buFontTx/>
              <a:buChar char="•"/>
            </a:pPr>
            <a:r>
              <a:rPr lang="en-US" altLang="en-US"/>
              <a:t>Western University of Health Sciences School of Podiatric Medicine in Pomona, California</a:t>
            </a:r>
          </a:p>
          <a:p>
            <a:endParaRPr lang="en-US" altLang="en-US"/>
          </a:p>
          <a:p>
            <a:r>
              <a:rPr lang="en-US" altLang="en-US" i="1"/>
              <a:t>Here is where you can tell people where you went to school and how you chose to go there.</a:t>
            </a:r>
          </a:p>
          <a:p>
            <a:endParaRPr lang="en-US"/>
          </a:p>
          <a:p>
            <a:endParaRPr lang="en-US"/>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1AFF63-5C1B-43DD-A6D8-E7E586FB30A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8BE335-6F42-40E0-9AF5-851960BAAA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4555FF-7099-4561-948D-48BF8189E8A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879240-8E10-43D8-B30F-9B8B992E72B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1E3B3D-6E35-4066-8330-D88F462403B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44511-F7FD-4862-882A-3F8738CBD529}"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88ABC2-1814-4565-BDDC-5F5CD69C185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6AB33A-AD1B-49BE-83D5-7655FE20EF3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F1B60A-FF25-4975-B66C-F13CD818DA7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E2C5FF-EF20-4363-9BFE-CCED8A7C568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6FD3A8-5CFE-441B-8166-CC86226FC307}"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7041F73-1B32-422E-9C84-02C3605FA9B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APMA Powerpoint Background.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B8C21A-9F9C-43BF-B05F-D9A7E0B0BEA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3C1DDA-C1BF-4C77-8DC7-41723177B26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18683D-6DCD-4CB6-A449-1337466FEDB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8D35A-D89A-4583-9453-DFE41E2908C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5BB5801-5760-431E-AB03-B09BF97588A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F7AA2F-28C6-467A-A978-216F2026DF3E}"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AD5B8-8F85-494F-8B75-5D60AEFA0F61}"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DB8E37-9B3E-4847-9E68-90EF956822BB}"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2A3278-AA2E-4A08-88E4-313A7652A09C}"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3D5FF8-AA44-4B17-9905-3E01F4154BB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558D98-C4BD-4D11-B0EE-66978F4A4AC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FB1EB8-44C1-497D-AFD4-08616912C63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5597E3-A06B-4163-8175-332012D18521}"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F82C1B-F406-49DF-B2CA-DA44FACFCE67}"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4B0C61-B287-463D-840D-D35B0EF455B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44C79-C7C0-4B49-A21C-456647B3716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CB9457-0850-414D-B4C9-27F64025A39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1F135A-FCAB-42D2-981B-1FF7C45F378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E697E1-E06D-4F44-A627-B9BC89F0813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A1F357-1D6D-426B-AD56-E6C96094713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FF4C91C-C25C-4360-AAF0-0FF42330D4A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E45603-DC3E-4201-8615-F39A891871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7B6842-B07F-4AC2-85B7-4036D4D6D6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DAFC98C-FD24-417A-9EE3-A798F13FF2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24" r:id="rId1"/>
    <p:sldLayoutId id="2147484758"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 id="2147484734"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CF9DF4A-5EC5-4686-A678-5C04367896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 id="2147484745" r:id="rId11"/>
    <p:sldLayoutId id="214748474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C774A5F-BB32-4A2F-AC98-D3ED277D7E4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pma.org/todayspodiatris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pma.org/todayspodiatris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pma.org/todayspodiatris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pma.org/todayspodiatris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0" y="1676400"/>
            <a:ext cx="9144000" cy="769938"/>
          </a:xfrm>
          <a:prstGeom prst="rect">
            <a:avLst/>
          </a:prstGeom>
          <a:noFill/>
          <a:ln w="9525">
            <a:noFill/>
            <a:miter lim="800000"/>
            <a:headEnd/>
            <a:tailEnd/>
          </a:ln>
        </p:spPr>
        <p:txBody>
          <a:bodyPr anchor="ctr">
            <a:spAutoFit/>
          </a:bodyPr>
          <a:lstStyle/>
          <a:p>
            <a:pPr algn="ctr"/>
            <a:r>
              <a:rPr lang="en-US" sz="4400" b="1">
                <a:solidFill>
                  <a:schemeClr val="tx2"/>
                </a:solidFill>
                <a:ea typeface="Calibri" pitchFamily="34" charset="0"/>
                <a:cs typeface="Arial" charset="0"/>
              </a:rPr>
              <a:t>Today’s Podiatrist Does It All</a:t>
            </a:r>
            <a:endParaRPr lang="en-US" sz="4400">
              <a:solidFill>
                <a:schemeClr val="tx2"/>
              </a:solidFill>
              <a:ea typeface="Calibri" pitchFamily="34" charset="0"/>
              <a:cs typeface="Arial" charset="0"/>
            </a:endParaRPr>
          </a:p>
        </p:txBody>
      </p:sp>
      <p:sp>
        <p:nvSpPr>
          <p:cNvPr id="24578" name="Rectangle 2"/>
          <p:cNvSpPr>
            <a:spLocks noChangeArrowheads="1"/>
          </p:cNvSpPr>
          <p:nvPr/>
        </p:nvSpPr>
        <p:spPr bwMode="auto">
          <a:xfrm>
            <a:off x="685800" y="4391025"/>
            <a:ext cx="7620000" cy="1076325"/>
          </a:xfrm>
          <a:prstGeom prst="rect">
            <a:avLst/>
          </a:prstGeom>
          <a:noFill/>
          <a:ln w="9525">
            <a:noFill/>
            <a:miter lim="800000"/>
            <a:headEnd/>
            <a:tailEnd/>
          </a:ln>
          <a:effectLst/>
        </p:spPr>
        <p:txBody>
          <a:bodyPr anchor="ctr">
            <a:spAutoFit/>
          </a:bodyPr>
          <a:lstStyle/>
          <a:p>
            <a:pPr>
              <a:buFontTx/>
              <a:buChar char="•"/>
              <a:defRPr/>
            </a:pPr>
            <a:endParaRPr lang="en-US" sz="3200" dirty="0">
              <a:solidFill>
                <a:schemeClr val="tx2">
                  <a:lumMod val="60000"/>
                  <a:lumOff val="40000"/>
                </a:schemeClr>
              </a:solidFill>
              <a:latin typeface="+mn-lt"/>
            </a:endParaRPr>
          </a:p>
          <a:p>
            <a:pPr eaLnBrk="0" hangingPunct="0">
              <a:buFontTx/>
              <a:buChar char="•"/>
              <a:defRPr/>
            </a:pPr>
            <a:endParaRPr lang="en-US" sz="3200" dirty="0">
              <a:solidFill>
                <a:schemeClr val="accent1"/>
              </a:solidFill>
              <a:latin typeface="+mn-lt"/>
            </a:endParaRPr>
          </a:p>
        </p:txBody>
      </p:sp>
      <p:sp>
        <p:nvSpPr>
          <p:cNvPr id="6" name="Rectangle 5"/>
          <p:cNvSpPr/>
          <p:nvPr/>
        </p:nvSpPr>
        <p:spPr>
          <a:xfrm>
            <a:off x="152400" y="2895600"/>
            <a:ext cx="8763000" cy="6048375"/>
          </a:xfrm>
          <a:prstGeom prst="rect">
            <a:avLst/>
          </a:prstGeom>
        </p:spPr>
        <p:txBody>
          <a:bodyPr>
            <a:spAutoFit/>
          </a:bodyPr>
          <a:lstStyle/>
          <a:p>
            <a:pPr algn="ctr">
              <a:spcBef>
                <a:spcPct val="50000"/>
              </a:spcBef>
              <a:defRPr/>
            </a:pPr>
            <a:r>
              <a:rPr lang="en-US" sz="3600" dirty="0">
                <a:solidFill>
                  <a:schemeClr val="folHlink"/>
                </a:solidFill>
                <a:latin typeface="Times New Roman" pitchFamily="18" charset="0"/>
              </a:rPr>
              <a:t>Surgery      </a:t>
            </a:r>
            <a:r>
              <a:rPr lang="en-US" sz="3600" dirty="0">
                <a:solidFill>
                  <a:schemeClr val="accent1"/>
                </a:solidFill>
                <a:latin typeface="Times New Roman" pitchFamily="18" charset="0"/>
              </a:rPr>
              <a:t>Primary Care     </a:t>
            </a:r>
            <a:r>
              <a:rPr lang="en-US" sz="3600" dirty="0">
                <a:solidFill>
                  <a:srgbClr val="CC0066"/>
                </a:solidFill>
                <a:latin typeface="Times New Roman" pitchFamily="18" charset="0"/>
              </a:rPr>
              <a:t>Research  </a:t>
            </a:r>
          </a:p>
          <a:p>
            <a:pPr algn="ctr">
              <a:spcBef>
                <a:spcPct val="50000"/>
              </a:spcBef>
              <a:defRPr/>
            </a:pPr>
            <a:r>
              <a:rPr lang="en-US" sz="3600" dirty="0">
                <a:solidFill>
                  <a:srgbClr val="CC0066"/>
                </a:solidFill>
                <a:latin typeface="Times New Roman" pitchFamily="18" charset="0"/>
              </a:rPr>
              <a:t>  </a:t>
            </a:r>
            <a:r>
              <a:rPr lang="en-US" sz="3600" dirty="0">
                <a:solidFill>
                  <a:srgbClr val="008080"/>
                </a:solidFill>
                <a:latin typeface="Times New Roman" pitchFamily="18" charset="0"/>
              </a:rPr>
              <a:t>Wound Care       </a:t>
            </a:r>
            <a:r>
              <a:rPr lang="en-US" sz="3600" dirty="0">
                <a:solidFill>
                  <a:srgbClr val="0000CC"/>
                </a:solidFill>
                <a:latin typeface="Times New Roman" pitchFamily="18" charset="0"/>
              </a:rPr>
              <a:t>Pediatrics      </a:t>
            </a:r>
          </a:p>
          <a:p>
            <a:pPr algn="ctr">
              <a:spcBef>
                <a:spcPct val="50000"/>
              </a:spcBef>
              <a:defRPr/>
            </a:pPr>
            <a:r>
              <a:rPr lang="en-US" sz="3600" dirty="0">
                <a:solidFill>
                  <a:schemeClr val="accent2"/>
                </a:solidFill>
                <a:latin typeface="Times New Roman" pitchFamily="18" charset="0"/>
              </a:rPr>
              <a:t>Dermatology    </a:t>
            </a:r>
            <a:r>
              <a:rPr lang="en-US" sz="3600" dirty="0">
                <a:solidFill>
                  <a:schemeClr val="accent3">
                    <a:lumMod val="50000"/>
                  </a:schemeClr>
                </a:solidFill>
                <a:latin typeface="Times New Roman" pitchFamily="18" charset="0"/>
              </a:rPr>
              <a:t>Radiology</a:t>
            </a:r>
            <a:r>
              <a:rPr lang="en-US" sz="3600" dirty="0">
                <a:latin typeface="Times New Roman" pitchFamily="18" charset="0"/>
              </a:rPr>
              <a:t>    </a:t>
            </a:r>
            <a:r>
              <a:rPr lang="en-US" sz="3600" dirty="0">
                <a:solidFill>
                  <a:schemeClr val="folHlink"/>
                </a:solidFill>
                <a:latin typeface="Times New Roman" pitchFamily="18" charset="0"/>
              </a:rPr>
              <a:t>Trauma   </a:t>
            </a:r>
          </a:p>
          <a:p>
            <a:pPr algn="ctr">
              <a:spcBef>
                <a:spcPct val="50000"/>
              </a:spcBef>
              <a:defRPr/>
            </a:pPr>
            <a:r>
              <a:rPr lang="en-US" sz="3600" dirty="0">
                <a:solidFill>
                  <a:srgbClr val="D60093"/>
                </a:solidFill>
                <a:latin typeface="Times New Roman" pitchFamily="18" charset="0"/>
              </a:rPr>
              <a:t>Sports Medicine</a:t>
            </a:r>
          </a:p>
          <a:p>
            <a:pPr algn="ctr">
              <a:spcBef>
                <a:spcPct val="50000"/>
              </a:spcBef>
              <a:defRPr/>
            </a:pPr>
            <a:endParaRPr lang="en-US" dirty="0">
              <a:solidFill>
                <a:schemeClr val="folHlink"/>
              </a:solidFill>
              <a:latin typeface="Times New Roman" pitchFamily="18" charset="0"/>
            </a:endParaRPr>
          </a:p>
          <a:p>
            <a:pPr algn="ctr">
              <a:spcBef>
                <a:spcPct val="50000"/>
              </a:spcBef>
              <a:defRPr/>
            </a:pPr>
            <a:endParaRPr lang="en-US" dirty="0">
              <a:latin typeface="Times New Roman" pitchFamily="18" charset="0"/>
            </a:endParaRPr>
          </a:p>
          <a:p>
            <a:pPr algn="ctr">
              <a:spcBef>
                <a:spcPct val="50000"/>
              </a:spcBef>
              <a:defRPr/>
            </a:pPr>
            <a:endParaRPr lang="en-US" dirty="0">
              <a:solidFill>
                <a:srgbClr val="0000CC"/>
              </a:solidFill>
              <a:latin typeface="Times New Roman" pitchFamily="18" charset="0"/>
            </a:endParaRPr>
          </a:p>
          <a:p>
            <a:pPr algn="ctr">
              <a:spcBef>
                <a:spcPct val="50000"/>
              </a:spcBef>
              <a:defRPr/>
            </a:pPr>
            <a:endParaRPr lang="en-US" dirty="0">
              <a:solidFill>
                <a:srgbClr val="008080"/>
              </a:solidFill>
              <a:latin typeface="Times New Roman" pitchFamily="18" charset="0"/>
            </a:endParaRPr>
          </a:p>
          <a:p>
            <a:pPr algn="ctr">
              <a:spcBef>
                <a:spcPct val="50000"/>
              </a:spcBef>
              <a:defRPr/>
            </a:pPr>
            <a:endParaRPr lang="en-US" dirty="0">
              <a:solidFill>
                <a:srgbClr val="CC0066"/>
              </a:solidFill>
              <a:latin typeface="Times New Roman" pitchFamily="18" charset="0"/>
            </a:endParaRPr>
          </a:p>
          <a:p>
            <a:pPr algn="ctr">
              <a:spcBef>
                <a:spcPct val="50000"/>
              </a:spcBef>
              <a:defRPr/>
            </a:pPr>
            <a:endParaRPr lang="en-US" dirty="0">
              <a:solidFill>
                <a:schemeClr val="accent1"/>
              </a:solidFill>
              <a:latin typeface="Times New Roman" pitchFamily="18" charset="0"/>
            </a:endParaRPr>
          </a:p>
          <a:p>
            <a:pPr algn="ctr">
              <a:spcBef>
                <a:spcPct val="50000"/>
              </a:spcBef>
              <a:defRPr/>
            </a:pPr>
            <a:endParaRPr lang="en-US" dirty="0">
              <a:solidFill>
                <a:schemeClr val="folHlink"/>
              </a:solidFill>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304800" y="1295400"/>
            <a:ext cx="8686800" cy="1446213"/>
          </a:xfrm>
          <a:prstGeom prst="rect">
            <a:avLst/>
          </a:prstGeom>
          <a:noFill/>
          <a:ln w="9525">
            <a:noFill/>
            <a:miter lim="800000"/>
            <a:headEnd/>
            <a:tailEnd/>
          </a:ln>
        </p:spPr>
        <p:txBody>
          <a:bodyPr>
            <a:spAutoFit/>
          </a:bodyPr>
          <a:lstStyle/>
          <a:p>
            <a:pPr algn="ctr"/>
            <a:r>
              <a:rPr lang="en-US" sz="4400" b="1">
                <a:solidFill>
                  <a:schemeClr val="tx2"/>
                </a:solidFill>
              </a:rPr>
              <a:t>What are the Admission Requirements?</a:t>
            </a:r>
          </a:p>
        </p:txBody>
      </p:sp>
      <p:sp>
        <p:nvSpPr>
          <p:cNvPr id="14339" name="Rectangle 1"/>
          <p:cNvSpPr>
            <a:spLocks noChangeArrowheads="1"/>
          </p:cNvSpPr>
          <p:nvPr/>
        </p:nvSpPr>
        <p:spPr bwMode="auto">
          <a:xfrm>
            <a:off x="609600" y="1924775"/>
            <a:ext cx="7620000" cy="4216539"/>
          </a:xfrm>
          <a:prstGeom prst="rect">
            <a:avLst/>
          </a:prstGeom>
          <a:noFill/>
          <a:ln w="9525">
            <a:noFill/>
            <a:miter lim="800000"/>
            <a:headEnd/>
            <a:tailEnd/>
          </a:ln>
        </p:spPr>
        <p:txBody>
          <a:bodyPr anchor="ctr">
            <a:spAutoFit/>
          </a:bodyPr>
          <a:lstStyle/>
          <a:p>
            <a:pPr algn="ctr"/>
            <a:endParaRPr lang="en-US" sz="4000" dirty="0">
              <a:solidFill>
                <a:schemeClr val="accent1"/>
              </a:solidFill>
              <a:latin typeface="Calibri" pitchFamily="34" charset="0"/>
              <a:ea typeface="Calibri" pitchFamily="34" charset="0"/>
              <a:cs typeface="Times New Roman" pitchFamily="18" charset="0"/>
              <a:hlinkClick r:id="rId3"/>
            </a:endParaRPr>
          </a:p>
          <a:p>
            <a:pPr>
              <a:buClr>
                <a:srgbClr val="037ACB"/>
              </a:buClr>
              <a:buFont typeface="Arial" charset="0"/>
              <a:buChar char="•"/>
            </a:pPr>
            <a:r>
              <a:rPr lang="en-US" sz="2800" b="1" dirty="0">
                <a:solidFill>
                  <a:srgbClr val="0000CC"/>
                </a:solidFill>
                <a:ea typeface="Calibri" pitchFamily="34" charset="0"/>
                <a:cs typeface="Times New Roman" pitchFamily="18" charset="0"/>
              </a:rPr>
              <a:t> </a:t>
            </a:r>
            <a:r>
              <a:rPr lang="en-US" sz="2800" b="1" dirty="0">
                <a:solidFill>
                  <a:srgbClr val="037ACB"/>
                </a:solidFill>
                <a:ea typeface="Calibri" pitchFamily="34" charset="0"/>
                <a:cs typeface="Times New Roman" pitchFamily="18" charset="0"/>
              </a:rPr>
              <a:t>Complete at least three years (usually 4 yrs)</a:t>
            </a:r>
          </a:p>
          <a:p>
            <a:r>
              <a:rPr lang="en-US" sz="2800" b="1" dirty="0">
                <a:solidFill>
                  <a:srgbClr val="037ACB"/>
                </a:solidFill>
                <a:ea typeface="Calibri" pitchFamily="34" charset="0"/>
                <a:cs typeface="Times New Roman" pitchFamily="18" charset="0"/>
              </a:rPr>
              <a:t>       (90 hours) of undergraduate study with      	emphasis on sciences or pre-med 	curriculum</a:t>
            </a:r>
          </a:p>
          <a:p>
            <a:pPr>
              <a:buFont typeface="Arial" charset="0"/>
              <a:buChar char="•"/>
            </a:pPr>
            <a:r>
              <a:rPr lang="en-US" sz="2800" b="1" dirty="0">
                <a:solidFill>
                  <a:srgbClr val="037ACB"/>
                </a:solidFill>
                <a:ea typeface="Calibri" pitchFamily="34" charset="0"/>
                <a:cs typeface="Times New Roman" pitchFamily="18" charset="0"/>
              </a:rPr>
              <a:t> MCAT (Medical College Admissions Test)</a:t>
            </a:r>
          </a:p>
          <a:p>
            <a:pPr>
              <a:buFont typeface="Arial" charset="0"/>
              <a:buChar char="•"/>
            </a:pPr>
            <a:endParaRPr lang="en-US" sz="2800" b="1" dirty="0">
              <a:solidFill>
                <a:srgbClr val="037ACB"/>
              </a:solidFill>
              <a:ea typeface="Calibri" pitchFamily="34" charset="0"/>
              <a:cs typeface="Times New Roman" pitchFamily="18" charset="0"/>
            </a:endParaRPr>
          </a:p>
          <a:p>
            <a:pPr>
              <a:buFontTx/>
              <a:buChar char="•"/>
            </a:pPr>
            <a:endParaRPr lang="en-US" sz="3200" dirty="0">
              <a:solidFill>
                <a:schemeClr val="accent1"/>
              </a:solidFill>
              <a:latin typeface="Calibri" pitchFamily="34" charset="0"/>
              <a:ea typeface="Calibri" pitchFamily="34" charset="0"/>
              <a:cs typeface="Times New Roman" pitchFamily="18" charset="0"/>
            </a:endParaRPr>
          </a:p>
        </p:txBody>
      </p:sp>
      <p:pic>
        <p:nvPicPr>
          <p:cNvPr id="14340" name="Picture 5" descr="ph02037j"/>
          <p:cNvPicPr>
            <a:picLocks noChangeAspect="1" noChangeArrowheads="1"/>
          </p:cNvPicPr>
          <p:nvPr/>
        </p:nvPicPr>
        <p:blipFill>
          <a:blip r:embed="rId4" cstate="print"/>
          <a:srcRect/>
          <a:stretch>
            <a:fillRect/>
          </a:stretch>
        </p:blipFill>
        <p:spPr bwMode="auto">
          <a:xfrm>
            <a:off x="6172200" y="4953000"/>
            <a:ext cx="2671763" cy="17684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0" y="1676400"/>
            <a:ext cx="9144000" cy="769938"/>
          </a:xfrm>
          <a:prstGeom prst="rect">
            <a:avLst/>
          </a:prstGeom>
          <a:noFill/>
          <a:ln w="9525">
            <a:noFill/>
            <a:miter lim="800000"/>
            <a:headEnd/>
            <a:tailEnd/>
          </a:ln>
        </p:spPr>
        <p:txBody>
          <a:bodyPr>
            <a:spAutoFit/>
          </a:bodyPr>
          <a:lstStyle/>
          <a:p>
            <a:pPr algn="ctr"/>
            <a:r>
              <a:rPr lang="en-US" sz="4400" b="1">
                <a:solidFill>
                  <a:schemeClr val="tx2"/>
                </a:solidFill>
              </a:rPr>
              <a:t> What do DPM Students Study?</a:t>
            </a:r>
          </a:p>
        </p:txBody>
      </p:sp>
      <p:sp>
        <p:nvSpPr>
          <p:cNvPr id="15363" name="Rectangle 1"/>
          <p:cNvSpPr>
            <a:spLocks noChangeArrowheads="1"/>
          </p:cNvSpPr>
          <p:nvPr/>
        </p:nvSpPr>
        <p:spPr bwMode="auto">
          <a:xfrm>
            <a:off x="609600" y="2819400"/>
            <a:ext cx="7162800" cy="4092575"/>
          </a:xfrm>
          <a:prstGeom prst="rect">
            <a:avLst/>
          </a:prstGeom>
          <a:noFill/>
          <a:ln w="9525">
            <a:noFill/>
            <a:miter lim="800000"/>
            <a:headEnd/>
            <a:tailEnd/>
          </a:ln>
        </p:spPr>
        <p:txBody>
          <a:bodyPr anchor="ctr">
            <a:spAutoFit/>
          </a:bodyPr>
          <a:lstStyle/>
          <a:p>
            <a:pPr>
              <a:lnSpc>
                <a:spcPct val="80000"/>
              </a:lnSpc>
              <a:buClr>
                <a:srgbClr val="037ACB"/>
              </a:buClr>
              <a:buFont typeface="Arial" charset="0"/>
              <a:buChar char="•"/>
            </a:pPr>
            <a:r>
              <a:rPr lang="en-US" sz="2400" b="1">
                <a:solidFill>
                  <a:srgbClr val="0000CC"/>
                </a:solidFill>
              </a:rPr>
              <a:t> </a:t>
            </a:r>
            <a:r>
              <a:rPr lang="en-US" sz="2400" b="1">
                <a:solidFill>
                  <a:srgbClr val="037ACB"/>
                </a:solidFill>
              </a:rPr>
              <a:t>Years 1 &amp; 2</a:t>
            </a:r>
          </a:p>
          <a:p>
            <a:pPr lvl="1">
              <a:lnSpc>
                <a:spcPct val="80000"/>
              </a:lnSpc>
              <a:buFont typeface="Wingdings" pitchFamily="2" charset="2"/>
              <a:buChar char="ü"/>
            </a:pPr>
            <a:r>
              <a:rPr lang="en-US" sz="2400" b="1">
                <a:solidFill>
                  <a:srgbClr val="037ACB"/>
                </a:solidFill>
              </a:rPr>
              <a:t>Classroom Instruction</a:t>
            </a:r>
          </a:p>
          <a:p>
            <a:pPr lvl="1">
              <a:lnSpc>
                <a:spcPct val="80000"/>
              </a:lnSpc>
              <a:buFont typeface="Wingdings" pitchFamily="2" charset="2"/>
              <a:buChar char="ü"/>
            </a:pPr>
            <a:r>
              <a:rPr lang="en-US" sz="2400" b="1">
                <a:solidFill>
                  <a:srgbClr val="037ACB"/>
                </a:solidFill>
              </a:rPr>
              <a:t>Anatomy, Biochemistry, etc. </a:t>
            </a:r>
          </a:p>
          <a:p>
            <a:pPr lvl="1">
              <a:lnSpc>
                <a:spcPct val="80000"/>
              </a:lnSpc>
            </a:pPr>
            <a:endParaRPr lang="en-US" sz="2400" b="1">
              <a:solidFill>
                <a:srgbClr val="037ACB"/>
              </a:solidFill>
            </a:endParaRPr>
          </a:p>
          <a:p>
            <a:pPr>
              <a:lnSpc>
                <a:spcPct val="80000"/>
              </a:lnSpc>
              <a:buFont typeface="Arial" charset="0"/>
              <a:buChar char="•"/>
            </a:pPr>
            <a:r>
              <a:rPr lang="en-US" sz="2400" b="1">
                <a:solidFill>
                  <a:srgbClr val="037ACB"/>
                </a:solidFill>
              </a:rPr>
              <a:t> Years 3 &amp; 4</a:t>
            </a:r>
          </a:p>
          <a:p>
            <a:pPr lvl="1">
              <a:lnSpc>
                <a:spcPct val="80000"/>
              </a:lnSpc>
              <a:buFont typeface="Wingdings" pitchFamily="2" charset="2"/>
              <a:buChar char="ü"/>
            </a:pPr>
            <a:r>
              <a:rPr lang="en-US" sz="2400" b="1">
                <a:solidFill>
                  <a:srgbClr val="037ACB"/>
                </a:solidFill>
              </a:rPr>
              <a:t>Clinical Skills, Patient Care</a:t>
            </a:r>
          </a:p>
          <a:p>
            <a:pPr lvl="1">
              <a:lnSpc>
                <a:spcPct val="80000"/>
              </a:lnSpc>
              <a:buFont typeface="Wingdings" pitchFamily="2" charset="2"/>
              <a:buChar char="ü"/>
            </a:pPr>
            <a:r>
              <a:rPr lang="en-US" sz="2400" b="1">
                <a:solidFill>
                  <a:srgbClr val="037ACB"/>
                </a:solidFill>
              </a:rPr>
              <a:t>Physical Diagnosis, Surgery, </a:t>
            </a:r>
          </a:p>
          <a:p>
            <a:pPr lvl="1">
              <a:lnSpc>
                <a:spcPct val="80000"/>
              </a:lnSpc>
            </a:pPr>
            <a:r>
              <a:rPr lang="en-US" sz="2400" b="1">
                <a:solidFill>
                  <a:srgbClr val="037ACB"/>
                </a:solidFill>
              </a:rPr>
              <a:t>   Neurology, Dermatology, </a:t>
            </a:r>
          </a:p>
          <a:p>
            <a:pPr lvl="1">
              <a:lnSpc>
                <a:spcPct val="80000"/>
              </a:lnSpc>
            </a:pPr>
            <a:r>
              <a:rPr lang="en-US" sz="2400" b="1">
                <a:solidFill>
                  <a:srgbClr val="037ACB"/>
                </a:solidFill>
              </a:rPr>
              <a:t>   Biomechanics, etc.</a:t>
            </a:r>
            <a:r>
              <a:rPr lang="en-US" sz="2100" b="1">
                <a:solidFill>
                  <a:srgbClr val="037ACB"/>
                </a:solidFill>
              </a:rPr>
              <a:t> </a:t>
            </a:r>
          </a:p>
          <a:p>
            <a:pPr lvl="1">
              <a:lnSpc>
                <a:spcPct val="80000"/>
              </a:lnSpc>
            </a:pPr>
            <a:endParaRPr lang="en-US" sz="2100" b="1">
              <a:solidFill>
                <a:srgbClr val="037ACB"/>
              </a:solidFill>
            </a:endParaRPr>
          </a:p>
          <a:p>
            <a:pPr>
              <a:lnSpc>
                <a:spcPct val="80000"/>
              </a:lnSpc>
              <a:buFont typeface="Arial" charset="0"/>
              <a:buChar char="•"/>
            </a:pPr>
            <a:r>
              <a:rPr lang="en-US" sz="2400" b="1">
                <a:solidFill>
                  <a:srgbClr val="037ACB"/>
                </a:solidFill>
              </a:rPr>
              <a:t> All with a focus on the lower extremity</a:t>
            </a:r>
          </a:p>
          <a:p>
            <a:pPr>
              <a:lnSpc>
                <a:spcPct val="80000"/>
              </a:lnSpc>
            </a:pPr>
            <a:r>
              <a:rPr lang="en-US" sz="2400" b="1">
                <a:solidFill>
                  <a:srgbClr val="037ACB"/>
                </a:solidFill>
              </a:rPr>
              <a:t>	</a:t>
            </a:r>
            <a:endParaRPr lang="en-US" sz="800">
              <a:solidFill>
                <a:srgbClr val="037ACB"/>
              </a:solidFill>
            </a:endParaRPr>
          </a:p>
          <a:p>
            <a:pPr>
              <a:buFontTx/>
              <a:buChar char="•"/>
            </a:pPr>
            <a:endParaRPr lang="en-US" sz="3200">
              <a:solidFill>
                <a:schemeClr val="accent1"/>
              </a:solidFill>
              <a:latin typeface="Calibri" pitchFamily="34" charset="0"/>
              <a:ea typeface="Calibri" pitchFamily="34" charset="0"/>
              <a:cs typeface="Times New Roman" pitchFamily="18" charset="0"/>
            </a:endParaRPr>
          </a:p>
        </p:txBody>
      </p:sp>
      <p:pic>
        <p:nvPicPr>
          <p:cNvPr id="15364" name="Picture 5" descr="CSPM Student"/>
          <p:cNvPicPr>
            <a:picLocks noChangeAspect="1" noChangeArrowheads="1"/>
          </p:cNvPicPr>
          <p:nvPr/>
        </p:nvPicPr>
        <p:blipFill>
          <a:blip r:embed="rId3" cstate="print"/>
          <a:srcRect/>
          <a:stretch>
            <a:fillRect/>
          </a:stretch>
        </p:blipFill>
        <p:spPr bwMode="auto">
          <a:xfrm>
            <a:off x="6324600" y="3962400"/>
            <a:ext cx="2581275" cy="17240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0" y="1600200"/>
            <a:ext cx="8991600" cy="769938"/>
          </a:xfrm>
          <a:prstGeom prst="rect">
            <a:avLst/>
          </a:prstGeom>
          <a:noFill/>
          <a:ln w="9525">
            <a:noFill/>
            <a:miter lim="800000"/>
            <a:headEnd/>
            <a:tailEnd/>
          </a:ln>
        </p:spPr>
        <p:txBody>
          <a:bodyPr>
            <a:spAutoFit/>
          </a:bodyPr>
          <a:lstStyle/>
          <a:p>
            <a:pPr algn="ctr"/>
            <a:r>
              <a:rPr lang="en-US" sz="4400" b="1">
                <a:solidFill>
                  <a:schemeClr val="tx2"/>
                </a:solidFill>
              </a:rPr>
              <a:t>What about Residency?</a:t>
            </a:r>
          </a:p>
        </p:txBody>
      </p:sp>
      <p:sp>
        <p:nvSpPr>
          <p:cNvPr id="16387" name="Rectangle 1"/>
          <p:cNvSpPr>
            <a:spLocks noChangeArrowheads="1"/>
          </p:cNvSpPr>
          <p:nvPr/>
        </p:nvSpPr>
        <p:spPr bwMode="auto">
          <a:xfrm>
            <a:off x="609600" y="2732088"/>
            <a:ext cx="7162800" cy="4030662"/>
          </a:xfrm>
          <a:prstGeom prst="rect">
            <a:avLst/>
          </a:prstGeom>
          <a:noFill/>
          <a:ln w="9525">
            <a:noFill/>
            <a:miter lim="800000"/>
            <a:headEnd/>
            <a:tailEnd/>
          </a:ln>
        </p:spPr>
        <p:txBody>
          <a:bodyPr anchor="ctr">
            <a:spAutoFit/>
          </a:bodyPr>
          <a:lstStyle/>
          <a:p>
            <a:pPr defTabSz="685800">
              <a:buClr>
                <a:srgbClr val="037ACB"/>
              </a:buClr>
              <a:buFont typeface="Arial" charset="0"/>
              <a:buChar char="•"/>
            </a:pPr>
            <a:r>
              <a:rPr lang="en-US" sz="2800" b="1">
                <a:solidFill>
                  <a:srgbClr val="037ACB"/>
                </a:solidFill>
              </a:rPr>
              <a:t> Upon graduation, podiatric physicians 	are required to complete </a:t>
            </a:r>
            <a:r>
              <a:rPr lang="en-US" sz="2800" b="1" u="sng">
                <a:solidFill>
                  <a:srgbClr val="037ACB"/>
                </a:solidFill>
              </a:rPr>
              <a:t>three</a:t>
            </a:r>
            <a:r>
              <a:rPr lang="en-US" sz="2800" b="1">
                <a:solidFill>
                  <a:srgbClr val="037ACB"/>
                </a:solidFill>
              </a:rPr>
              <a:t> years  	of postgraduate residency training</a:t>
            </a:r>
          </a:p>
          <a:p>
            <a:pPr defTabSz="685800">
              <a:buClr>
                <a:schemeClr val="tx2"/>
              </a:buClr>
            </a:pPr>
            <a:endParaRPr lang="en-US" sz="2800" b="1">
              <a:solidFill>
                <a:srgbClr val="037ACB"/>
              </a:solidFill>
            </a:endParaRPr>
          </a:p>
          <a:p>
            <a:pPr defTabSz="685800">
              <a:buClr>
                <a:srgbClr val="037ACB"/>
              </a:buClr>
              <a:buFont typeface="Arial" charset="0"/>
              <a:buChar char="•"/>
            </a:pPr>
            <a:r>
              <a:rPr lang="en-US" sz="2800" b="1">
                <a:solidFill>
                  <a:srgbClr val="037ACB"/>
                </a:solidFill>
              </a:rPr>
              <a:t> Some fellowships are available </a:t>
            </a:r>
          </a:p>
          <a:p>
            <a:pPr defTabSz="685800">
              <a:buClr>
                <a:schemeClr val="tx1"/>
              </a:buClr>
            </a:pPr>
            <a:r>
              <a:rPr lang="en-US" sz="2800" b="1">
                <a:solidFill>
                  <a:srgbClr val="037ACB"/>
                </a:solidFill>
              </a:rPr>
              <a:t>	for those wishing to continue </a:t>
            </a:r>
          </a:p>
          <a:p>
            <a:pPr defTabSz="685800">
              <a:buClr>
                <a:schemeClr val="tx1"/>
              </a:buClr>
            </a:pPr>
            <a:r>
              <a:rPr lang="en-US" sz="2800" b="1">
                <a:solidFill>
                  <a:srgbClr val="037ACB"/>
                </a:solidFill>
              </a:rPr>
              <a:t>	their education beyond </a:t>
            </a:r>
          </a:p>
          <a:p>
            <a:pPr defTabSz="685800">
              <a:buClr>
                <a:schemeClr val="tx1"/>
              </a:buClr>
            </a:pPr>
            <a:r>
              <a:rPr lang="en-US" sz="2800" b="1">
                <a:solidFill>
                  <a:srgbClr val="037ACB"/>
                </a:solidFill>
              </a:rPr>
              <a:t>	residency</a:t>
            </a:r>
          </a:p>
          <a:p>
            <a:pPr defTabSz="685800">
              <a:buFontTx/>
              <a:buChar char="•"/>
            </a:pPr>
            <a:endParaRPr lang="en-US" sz="3200">
              <a:solidFill>
                <a:schemeClr val="accent1"/>
              </a:solidFill>
              <a:latin typeface="Calibri" pitchFamily="34" charset="0"/>
              <a:ea typeface="Calibri" pitchFamily="34" charset="0"/>
              <a:cs typeface="Times New Roman" pitchFamily="18" charset="0"/>
            </a:endParaRPr>
          </a:p>
        </p:txBody>
      </p:sp>
      <p:pic>
        <p:nvPicPr>
          <p:cNvPr id="16388" name="Picture 8" descr="College of Osteopathic Medicine"/>
          <p:cNvPicPr>
            <a:picLocks noChangeAspect="1" noChangeArrowheads="1"/>
          </p:cNvPicPr>
          <p:nvPr/>
        </p:nvPicPr>
        <p:blipFill>
          <a:blip r:embed="rId3" cstate="print"/>
          <a:srcRect l="57814"/>
          <a:stretch>
            <a:fillRect/>
          </a:stretch>
        </p:blipFill>
        <p:spPr bwMode="auto">
          <a:xfrm>
            <a:off x="6553200" y="4495800"/>
            <a:ext cx="2362200" cy="152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304800" y="1295400"/>
            <a:ext cx="8534400" cy="1323975"/>
          </a:xfrm>
          <a:prstGeom prst="rect">
            <a:avLst/>
          </a:prstGeom>
          <a:noFill/>
          <a:ln w="9525">
            <a:noFill/>
            <a:miter lim="800000"/>
            <a:headEnd/>
            <a:tailEnd/>
          </a:ln>
        </p:spPr>
        <p:txBody>
          <a:bodyPr>
            <a:spAutoFit/>
          </a:bodyPr>
          <a:lstStyle/>
          <a:p>
            <a:pPr algn="ctr"/>
            <a:r>
              <a:rPr lang="en-US" sz="4000" b="1">
                <a:solidFill>
                  <a:schemeClr val="tx2"/>
                </a:solidFill>
              </a:rPr>
              <a:t>What is the Licensing and </a:t>
            </a:r>
            <a:br>
              <a:rPr lang="en-US" sz="4000" b="1">
                <a:solidFill>
                  <a:schemeClr val="tx2"/>
                </a:solidFill>
              </a:rPr>
            </a:br>
            <a:r>
              <a:rPr lang="en-US" sz="4000" b="1">
                <a:solidFill>
                  <a:schemeClr val="tx2"/>
                </a:solidFill>
              </a:rPr>
              <a:t>Certification Process for DPMs?</a:t>
            </a:r>
          </a:p>
        </p:txBody>
      </p:sp>
      <p:sp>
        <p:nvSpPr>
          <p:cNvPr id="17411" name="Rectangle 1"/>
          <p:cNvSpPr>
            <a:spLocks noChangeArrowheads="1"/>
          </p:cNvSpPr>
          <p:nvPr/>
        </p:nvSpPr>
        <p:spPr bwMode="auto">
          <a:xfrm>
            <a:off x="609600" y="2743200"/>
            <a:ext cx="7162800" cy="4013200"/>
          </a:xfrm>
          <a:prstGeom prst="rect">
            <a:avLst/>
          </a:prstGeom>
          <a:noFill/>
          <a:ln w="9525">
            <a:noFill/>
            <a:miter lim="800000"/>
            <a:headEnd/>
            <a:tailEnd/>
          </a:ln>
        </p:spPr>
        <p:txBody>
          <a:bodyPr anchor="ctr">
            <a:spAutoFit/>
          </a:bodyPr>
          <a:lstStyle/>
          <a:p>
            <a:pPr defTabSz="685800">
              <a:lnSpc>
                <a:spcPct val="90000"/>
              </a:lnSpc>
              <a:buFont typeface="Arial" charset="0"/>
              <a:buChar char="•"/>
            </a:pPr>
            <a:r>
              <a:rPr lang="en-US" sz="2800" b="1" dirty="0">
                <a:solidFill>
                  <a:srgbClr val="037ACB"/>
                </a:solidFill>
              </a:rPr>
              <a:t> National Boards are taken while in</a:t>
            </a:r>
            <a:br>
              <a:rPr lang="en-US" sz="2800" b="1" dirty="0">
                <a:solidFill>
                  <a:srgbClr val="037ACB"/>
                </a:solidFill>
              </a:rPr>
            </a:br>
            <a:r>
              <a:rPr lang="en-US" sz="2800" b="1" dirty="0">
                <a:solidFill>
                  <a:srgbClr val="037ACB"/>
                </a:solidFill>
              </a:rPr>
              <a:t>	podiatric medical school</a:t>
            </a:r>
          </a:p>
          <a:p>
            <a:pPr defTabSz="685800">
              <a:lnSpc>
                <a:spcPct val="90000"/>
              </a:lnSpc>
              <a:buFont typeface="Arial" charset="0"/>
              <a:buChar char="•"/>
            </a:pPr>
            <a:r>
              <a:rPr lang="en-US" sz="2800" b="1" dirty="0">
                <a:solidFill>
                  <a:srgbClr val="037ACB"/>
                </a:solidFill>
              </a:rPr>
              <a:t> Some states also require a written 	and/or oral exam prior </a:t>
            </a:r>
          </a:p>
          <a:p>
            <a:pPr defTabSz="685800">
              <a:lnSpc>
                <a:spcPct val="90000"/>
              </a:lnSpc>
            </a:pPr>
            <a:r>
              <a:rPr lang="en-US" sz="2800" b="1" dirty="0">
                <a:solidFill>
                  <a:srgbClr val="037ACB"/>
                </a:solidFill>
              </a:rPr>
              <a:t>	to licensure</a:t>
            </a:r>
          </a:p>
          <a:p>
            <a:pPr defTabSz="685800">
              <a:lnSpc>
                <a:spcPct val="90000"/>
              </a:lnSpc>
              <a:buFont typeface="Arial" charset="0"/>
              <a:buChar char="•"/>
            </a:pPr>
            <a:r>
              <a:rPr lang="en-US" sz="2800" b="1" dirty="0">
                <a:solidFill>
                  <a:srgbClr val="037ACB"/>
                </a:solidFill>
              </a:rPr>
              <a:t> Board certification is available in 	podiatric orthopedics &amp; primary 	medicine (ABPM) and in</a:t>
            </a:r>
          </a:p>
          <a:p>
            <a:pPr defTabSz="685800">
              <a:lnSpc>
                <a:spcPct val="90000"/>
              </a:lnSpc>
            </a:pPr>
            <a:r>
              <a:rPr lang="en-US" sz="2800" b="1" dirty="0">
                <a:solidFill>
                  <a:srgbClr val="037ACB"/>
                </a:solidFill>
              </a:rPr>
              <a:t>	podiatric surgery (ABFAS)</a:t>
            </a:r>
          </a:p>
          <a:p>
            <a:pPr defTabSz="685800">
              <a:buFontTx/>
              <a:buChar char="•"/>
            </a:pPr>
            <a:endParaRPr lang="en-US" sz="2800" dirty="0">
              <a:solidFill>
                <a:schemeClr val="accent1"/>
              </a:solidFill>
              <a:latin typeface="Calibri" pitchFamily="34" charset="0"/>
              <a:ea typeface="Calibri" pitchFamily="34" charset="0"/>
              <a:cs typeface="Times New Roman" pitchFamily="18" charset="0"/>
            </a:endParaRPr>
          </a:p>
        </p:txBody>
      </p:sp>
      <p:pic>
        <p:nvPicPr>
          <p:cNvPr id="17412" name="Picture 5" descr="MPj03415130000[1]"/>
          <p:cNvPicPr>
            <a:picLocks noChangeAspect="1" noChangeArrowheads="1"/>
          </p:cNvPicPr>
          <p:nvPr/>
        </p:nvPicPr>
        <p:blipFill>
          <a:blip r:embed="rId3" cstate="print"/>
          <a:srcRect t="13896"/>
          <a:stretch>
            <a:fillRect/>
          </a:stretch>
        </p:blipFill>
        <p:spPr bwMode="auto">
          <a:xfrm>
            <a:off x="6934200" y="3657600"/>
            <a:ext cx="1955800" cy="23606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304800" y="1295400"/>
            <a:ext cx="8534400" cy="2124075"/>
          </a:xfrm>
          <a:prstGeom prst="rect">
            <a:avLst/>
          </a:prstGeom>
          <a:noFill/>
          <a:ln w="9525">
            <a:noFill/>
            <a:miter lim="800000"/>
            <a:headEnd/>
            <a:tailEnd/>
          </a:ln>
        </p:spPr>
        <p:txBody>
          <a:bodyPr>
            <a:spAutoFit/>
          </a:bodyPr>
          <a:lstStyle/>
          <a:p>
            <a:pPr algn="ctr"/>
            <a:r>
              <a:rPr lang="en-US" sz="4400" b="1">
                <a:solidFill>
                  <a:schemeClr val="tx2"/>
                </a:solidFill>
              </a:rPr>
              <a:t>How Can You Apply to a </a:t>
            </a:r>
            <a:br>
              <a:rPr lang="en-US" sz="4400" b="1">
                <a:solidFill>
                  <a:schemeClr val="tx2"/>
                </a:solidFill>
              </a:rPr>
            </a:br>
            <a:r>
              <a:rPr lang="en-US" sz="4400" b="1">
                <a:solidFill>
                  <a:schemeClr val="tx2"/>
                </a:solidFill>
              </a:rPr>
              <a:t>College of Podiatric Medicine?</a:t>
            </a:r>
            <a:br>
              <a:rPr lang="en-US" sz="4400"/>
            </a:br>
            <a:endParaRPr lang="en-US" sz="4400" b="1">
              <a:solidFill>
                <a:schemeClr val="tx2"/>
              </a:solidFill>
            </a:endParaRPr>
          </a:p>
        </p:txBody>
      </p:sp>
      <p:sp>
        <p:nvSpPr>
          <p:cNvPr id="18435" name="Rectangle 1"/>
          <p:cNvSpPr>
            <a:spLocks noChangeArrowheads="1"/>
          </p:cNvSpPr>
          <p:nvPr/>
        </p:nvSpPr>
        <p:spPr bwMode="auto">
          <a:xfrm>
            <a:off x="609600" y="2351088"/>
            <a:ext cx="7772400" cy="4746625"/>
          </a:xfrm>
          <a:prstGeom prst="rect">
            <a:avLst/>
          </a:prstGeom>
          <a:noFill/>
          <a:ln w="9525">
            <a:noFill/>
            <a:miter lim="800000"/>
            <a:headEnd/>
            <a:tailEnd/>
          </a:ln>
        </p:spPr>
        <p:txBody>
          <a:bodyPr anchor="ctr">
            <a:spAutoFit/>
          </a:bodyPr>
          <a:lstStyle/>
          <a:p>
            <a:pPr algn="ctr"/>
            <a:endParaRPr lang="en-US" sz="4000">
              <a:solidFill>
                <a:schemeClr val="accent1"/>
              </a:solidFill>
              <a:latin typeface="Calibri" pitchFamily="34" charset="0"/>
              <a:ea typeface="Calibri" pitchFamily="34" charset="0"/>
              <a:cs typeface="Times New Roman" pitchFamily="18" charset="0"/>
              <a:hlinkClick r:id="rId3"/>
            </a:endParaRPr>
          </a:p>
          <a:p>
            <a:pPr>
              <a:lnSpc>
                <a:spcPct val="90000"/>
              </a:lnSpc>
              <a:buFont typeface="Arial" charset="0"/>
              <a:buChar char="•"/>
            </a:pPr>
            <a:r>
              <a:rPr lang="en-US" sz="3200" b="1">
                <a:solidFill>
                  <a:srgbClr val="037ACB"/>
                </a:solidFill>
                <a:ea typeface="Calibri" pitchFamily="34" charset="0"/>
                <a:cs typeface="Times New Roman" pitchFamily="18" charset="0"/>
              </a:rPr>
              <a:t> Visit </a:t>
            </a:r>
            <a:r>
              <a:rPr lang="en-US" sz="3200" b="1" u="sng">
                <a:solidFill>
                  <a:srgbClr val="037ACB"/>
                </a:solidFill>
                <a:ea typeface="Calibri" pitchFamily="34" charset="0"/>
                <a:cs typeface="Times New Roman" pitchFamily="18" charset="0"/>
              </a:rPr>
              <a:t>APMA.org,</a:t>
            </a:r>
            <a:r>
              <a:rPr lang="en-US" sz="3200" b="1">
                <a:solidFill>
                  <a:srgbClr val="037ACB"/>
                </a:solidFill>
                <a:ea typeface="Calibri" pitchFamily="34" charset="0"/>
                <a:cs typeface="Times New Roman" pitchFamily="18" charset="0"/>
              </a:rPr>
              <a:t> </a:t>
            </a:r>
          </a:p>
          <a:p>
            <a:pPr>
              <a:lnSpc>
                <a:spcPct val="90000"/>
              </a:lnSpc>
            </a:pPr>
            <a:r>
              <a:rPr lang="en-US" sz="3200" b="1">
                <a:solidFill>
                  <a:srgbClr val="037ACB"/>
                </a:solidFill>
                <a:ea typeface="Calibri" pitchFamily="34" charset="0"/>
                <a:cs typeface="Times New Roman" pitchFamily="18" charset="0"/>
              </a:rPr>
              <a:t>	  </a:t>
            </a:r>
            <a:r>
              <a:rPr lang="en-US" sz="3200" b="1" u="sng">
                <a:solidFill>
                  <a:srgbClr val="037ACB"/>
                </a:solidFill>
                <a:ea typeface="Calibri" pitchFamily="34" charset="0"/>
                <a:cs typeface="Times New Roman" pitchFamily="18" charset="0"/>
              </a:rPr>
              <a:t>AACPM.org,</a:t>
            </a:r>
            <a:r>
              <a:rPr lang="en-US" sz="3200" b="1">
                <a:solidFill>
                  <a:srgbClr val="037ACB"/>
                </a:solidFill>
                <a:ea typeface="Calibri" pitchFamily="34" charset="0"/>
                <a:cs typeface="Times New Roman" pitchFamily="18" charset="0"/>
              </a:rPr>
              <a:t> or </a:t>
            </a:r>
          </a:p>
          <a:p>
            <a:pPr>
              <a:lnSpc>
                <a:spcPct val="90000"/>
              </a:lnSpc>
            </a:pPr>
            <a:r>
              <a:rPr lang="en-US" sz="3200" b="1">
                <a:solidFill>
                  <a:srgbClr val="037ACB"/>
                </a:solidFill>
                <a:ea typeface="Calibri" pitchFamily="34" charset="0"/>
                <a:cs typeface="Times New Roman" pitchFamily="18" charset="0"/>
              </a:rPr>
              <a:t>	any of the nine college</a:t>
            </a:r>
          </a:p>
          <a:p>
            <a:pPr>
              <a:lnSpc>
                <a:spcPct val="90000"/>
              </a:lnSpc>
            </a:pPr>
            <a:r>
              <a:rPr lang="en-US" sz="3200" b="1">
                <a:solidFill>
                  <a:srgbClr val="037ACB"/>
                </a:solidFill>
                <a:ea typeface="Calibri" pitchFamily="34" charset="0"/>
                <a:cs typeface="Times New Roman" pitchFamily="18" charset="0"/>
              </a:rPr>
              <a:t>	websites</a:t>
            </a:r>
          </a:p>
          <a:p>
            <a:pPr>
              <a:lnSpc>
                <a:spcPct val="90000"/>
              </a:lnSpc>
              <a:buFont typeface="Arial" charset="0"/>
              <a:buChar char="•"/>
            </a:pPr>
            <a:r>
              <a:rPr lang="en-US" sz="3200" b="1">
                <a:solidFill>
                  <a:srgbClr val="037ACB"/>
                </a:solidFill>
                <a:ea typeface="Calibri" pitchFamily="34" charset="0"/>
                <a:cs typeface="Times New Roman" pitchFamily="18" charset="0"/>
              </a:rPr>
              <a:t> Complete the online application</a:t>
            </a:r>
          </a:p>
          <a:p>
            <a:pPr>
              <a:lnSpc>
                <a:spcPct val="90000"/>
              </a:lnSpc>
              <a:buFont typeface="Arial" charset="0"/>
              <a:buChar char="•"/>
            </a:pPr>
            <a:r>
              <a:rPr lang="en-US" sz="3200" b="1">
                <a:solidFill>
                  <a:srgbClr val="037ACB"/>
                </a:solidFill>
                <a:ea typeface="Calibri" pitchFamily="34" charset="0"/>
                <a:cs typeface="Times New Roman" pitchFamily="18" charset="0"/>
              </a:rPr>
              <a:t> Take advantage of mentoring                        	opportunities through the                                 	DPM Mentor Network</a:t>
            </a:r>
          </a:p>
          <a:p>
            <a:pPr>
              <a:buFontTx/>
              <a:buChar char="•"/>
            </a:pPr>
            <a:endParaRPr lang="en-US" sz="3200">
              <a:solidFill>
                <a:schemeClr val="accent1"/>
              </a:solidFill>
              <a:latin typeface="Calibri" pitchFamily="34" charset="0"/>
              <a:ea typeface="Calibri" pitchFamily="34" charset="0"/>
              <a:cs typeface="Times New Roman" pitchFamily="18" charset="0"/>
            </a:endParaRPr>
          </a:p>
        </p:txBody>
      </p:sp>
      <p:pic>
        <p:nvPicPr>
          <p:cNvPr id="18436" name="Picture 4" descr="MPj04223890000[1]"/>
          <p:cNvPicPr>
            <a:picLocks noChangeAspect="1" noChangeArrowheads="1"/>
          </p:cNvPicPr>
          <p:nvPr/>
        </p:nvPicPr>
        <p:blipFill>
          <a:blip r:embed="rId4" cstate="print"/>
          <a:srcRect/>
          <a:stretch>
            <a:fillRect/>
          </a:stretch>
        </p:blipFill>
        <p:spPr bwMode="auto">
          <a:xfrm>
            <a:off x="7239000" y="3505200"/>
            <a:ext cx="1687513" cy="25066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0" y="1600200"/>
            <a:ext cx="9144000" cy="769938"/>
          </a:xfrm>
          <a:prstGeom prst="rect">
            <a:avLst/>
          </a:prstGeom>
          <a:noFill/>
          <a:ln w="9525">
            <a:noFill/>
            <a:miter lim="800000"/>
            <a:headEnd/>
            <a:tailEnd/>
          </a:ln>
        </p:spPr>
        <p:txBody>
          <a:bodyPr>
            <a:spAutoFit/>
          </a:bodyPr>
          <a:lstStyle/>
          <a:p>
            <a:pPr algn="ctr"/>
            <a:r>
              <a:rPr lang="en-US" sz="4400" b="1">
                <a:solidFill>
                  <a:schemeClr val="tx2"/>
                </a:solidFill>
              </a:rPr>
              <a:t>What is the Application Process?</a:t>
            </a:r>
          </a:p>
        </p:txBody>
      </p:sp>
      <p:sp>
        <p:nvSpPr>
          <p:cNvPr id="19459" name="Rectangle 1"/>
          <p:cNvSpPr>
            <a:spLocks noChangeArrowheads="1"/>
          </p:cNvSpPr>
          <p:nvPr/>
        </p:nvSpPr>
        <p:spPr bwMode="auto">
          <a:xfrm>
            <a:off x="609600" y="3044825"/>
            <a:ext cx="7162800" cy="3168650"/>
          </a:xfrm>
          <a:prstGeom prst="rect">
            <a:avLst/>
          </a:prstGeom>
          <a:noFill/>
          <a:ln w="9525">
            <a:noFill/>
            <a:miter lim="800000"/>
            <a:headEnd/>
            <a:tailEnd/>
          </a:ln>
        </p:spPr>
        <p:txBody>
          <a:bodyPr anchor="ctr">
            <a:spAutoFit/>
          </a:bodyPr>
          <a:lstStyle/>
          <a:p>
            <a:pPr>
              <a:buFont typeface="Arial" charset="0"/>
              <a:buChar char="•"/>
              <a:tabLst>
                <a:tab pos="571500" algn="l"/>
              </a:tabLst>
            </a:pPr>
            <a:r>
              <a:rPr lang="en-US" sz="2400">
                <a:solidFill>
                  <a:srgbClr val="037ACB"/>
                </a:solidFill>
                <a:latin typeface="Calibri" pitchFamily="34" charset="0"/>
                <a:cs typeface="Times New Roman" pitchFamily="18" charset="0"/>
              </a:rPr>
              <a:t> </a:t>
            </a:r>
            <a:r>
              <a:rPr lang="en-US" sz="2400" b="1">
                <a:solidFill>
                  <a:srgbClr val="037ACB"/>
                </a:solidFill>
              </a:rPr>
              <a:t>Submit an application through the online</a:t>
            </a:r>
            <a:br>
              <a:rPr lang="en-US" sz="2400" b="1">
                <a:solidFill>
                  <a:srgbClr val="037ACB"/>
                </a:solidFill>
              </a:rPr>
            </a:br>
            <a:r>
              <a:rPr lang="en-US" sz="2400" b="1">
                <a:solidFill>
                  <a:srgbClr val="037ACB"/>
                </a:solidFill>
              </a:rPr>
              <a:t>	American Association of Colleges of 	Podiatric Medicine Application Service 	(AACPMAS)</a:t>
            </a:r>
          </a:p>
          <a:p>
            <a:pPr>
              <a:buFont typeface="Arial" charset="0"/>
              <a:buChar char="•"/>
              <a:tabLst>
                <a:tab pos="571500" algn="l"/>
              </a:tabLst>
            </a:pPr>
            <a:r>
              <a:rPr lang="en-US" sz="2400" b="1">
                <a:solidFill>
                  <a:srgbClr val="037ACB"/>
                </a:solidFill>
              </a:rPr>
              <a:t> Letters of recommendation, transcripts,</a:t>
            </a:r>
          </a:p>
          <a:p>
            <a:pPr>
              <a:tabLst>
                <a:tab pos="571500" algn="l"/>
              </a:tabLst>
            </a:pPr>
            <a:r>
              <a:rPr lang="en-US" sz="2400" b="1">
                <a:solidFill>
                  <a:srgbClr val="037ACB"/>
                </a:solidFill>
              </a:rPr>
              <a:t>	and a personal interview are required</a:t>
            </a:r>
          </a:p>
          <a:p>
            <a:pPr>
              <a:buFont typeface="Arial" charset="0"/>
              <a:buChar char="•"/>
              <a:tabLst>
                <a:tab pos="571500" algn="l"/>
              </a:tabLst>
            </a:pPr>
            <a:r>
              <a:rPr lang="en-US" sz="2400" b="1">
                <a:solidFill>
                  <a:srgbClr val="037ACB"/>
                </a:solidFill>
              </a:rPr>
              <a:t> Financial aid is available at all schools</a:t>
            </a:r>
          </a:p>
          <a:p>
            <a:pPr>
              <a:buFontTx/>
              <a:buChar char="•"/>
              <a:tabLst>
                <a:tab pos="571500" algn="l"/>
              </a:tabLst>
            </a:pPr>
            <a:endParaRPr lang="en-US" sz="3200">
              <a:solidFill>
                <a:schemeClr val="accent1"/>
              </a:solidFill>
              <a:latin typeface="Calibri" pitchFamily="34" charset="0"/>
              <a:ea typeface="Calibri" pitchFamily="34" charset="0"/>
              <a:cs typeface="Times New Roman" pitchFamily="18" charset="0"/>
            </a:endParaRPr>
          </a:p>
        </p:txBody>
      </p:sp>
      <p:pic>
        <p:nvPicPr>
          <p:cNvPr id="19460" name="Picture 6" descr="AACPMAS logo"/>
          <p:cNvPicPr>
            <a:picLocks noChangeAspect="1" noChangeArrowheads="1"/>
          </p:cNvPicPr>
          <p:nvPr/>
        </p:nvPicPr>
        <p:blipFill>
          <a:blip r:embed="rId3" cstate="print"/>
          <a:srcRect/>
          <a:stretch>
            <a:fillRect/>
          </a:stretch>
        </p:blipFill>
        <p:spPr bwMode="auto">
          <a:xfrm>
            <a:off x="7620000" y="4572000"/>
            <a:ext cx="877888" cy="877888"/>
          </a:xfrm>
          <a:prstGeom prst="rect">
            <a:avLst/>
          </a:prstGeom>
          <a:noFill/>
          <a:ln w="9525">
            <a:noFill/>
            <a:miter lim="800000"/>
            <a:headEnd/>
            <a:tailEnd/>
          </a:ln>
        </p:spPr>
      </p:pic>
      <p:sp>
        <p:nvSpPr>
          <p:cNvPr id="19461" name="Rectangle 6"/>
          <p:cNvSpPr>
            <a:spLocks noChangeArrowheads="1"/>
          </p:cNvSpPr>
          <p:nvPr/>
        </p:nvSpPr>
        <p:spPr bwMode="auto">
          <a:xfrm>
            <a:off x="7010400" y="5461000"/>
            <a:ext cx="1905000" cy="368300"/>
          </a:xfrm>
          <a:prstGeom prst="rect">
            <a:avLst/>
          </a:prstGeom>
          <a:noFill/>
          <a:ln w="9525">
            <a:noFill/>
            <a:miter lim="800000"/>
            <a:headEnd/>
            <a:tailEnd/>
          </a:ln>
        </p:spPr>
        <p:txBody>
          <a:bodyPr>
            <a:spAutoFit/>
          </a:bodyPr>
          <a:lstStyle/>
          <a:p>
            <a:pPr algn="ctr">
              <a:spcBef>
                <a:spcPct val="50000"/>
              </a:spcBef>
            </a:pPr>
            <a:r>
              <a:rPr lang="en-US">
                <a:latin typeface="Times New Roman" pitchFamily="18" charset="0"/>
              </a:rPr>
              <a:t>   aacpm.org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2"/>
          <p:cNvSpPr txBox="1">
            <a:spLocks noChangeArrowheads="1"/>
          </p:cNvSpPr>
          <p:nvPr/>
        </p:nvSpPr>
        <p:spPr bwMode="auto">
          <a:xfrm>
            <a:off x="304800" y="1676400"/>
            <a:ext cx="8534400" cy="769938"/>
          </a:xfrm>
          <a:prstGeom prst="rect">
            <a:avLst/>
          </a:prstGeom>
          <a:noFill/>
          <a:ln w="9525">
            <a:noFill/>
            <a:miter lim="800000"/>
            <a:headEnd/>
            <a:tailEnd/>
          </a:ln>
        </p:spPr>
        <p:txBody>
          <a:bodyPr>
            <a:spAutoFit/>
          </a:bodyPr>
          <a:lstStyle/>
          <a:p>
            <a:pPr algn="ctr"/>
            <a:r>
              <a:rPr lang="en-US" sz="4400" b="1">
                <a:solidFill>
                  <a:schemeClr val="tx2"/>
                </a:solidFill>
              </a:rPr>
              <a:t>Today’s Podiatrist Does It All</a:t>
            </a:r>
          </a:p>
        </p:txBody>
      </p:sp>
      <p:sp>
        <p:nvSpPr>
          <p:cNvPr id="21507" name="Rectangle 1"/>
          <p:cNvSpPr>
            <a:spLocks noChangeArrowheads="1"/>
          </p:cNvSpPr>
          <p:nvPr/>
        </p:nvSpPr>
        <p:spPr bwMode="auto">
          <a:xfrm>
            <a:off x="609600" y="2344738"/>
            <a:ext cx="7162800" cy="4432300"/>
          </a:xfrm>
          <a:prstGeom prst="rect">
            <a:avLst/>
          </a:prstGeom>
          <a:noFill/>
          <a:ln w="9525">
            <a:noFill/>
            <a:miter lim="800000"/>
            <a:headEnd/>
            <a:tailEnd/>
          </a:ln>
        </p:spPr>
        <p:txBody>
          <a:bodyPr anchor="ctr">
            <a:spAutoFit/>
          </a:bodyPr>
          <a:lstStyle/>
          <a:p>
            <a:pPr algn="ctr"/>
            <a:endParaRPr lang="en-US" sz="4000" dirty="0">
              <a:solidFill>
                <a:schemeClr val="accent1"/>
              </a:solidFill>
              <a:latin typeface="Calibri" pitchFamily="34" charset="0"/>
              <a:ea typeface="Calibri" pitchFamily="34" charset="0"/>
              <a:cs typeface="Times New Roman" pitchFamily="18" charset="0"/>
              <a:hlinkClick r:id="rId3"/>
            </a:endParaRPr>
          </a:p>
          <a:p>
            <a:pPr algn="ctr">
              <a:spcBef>
                <a:spcPct val="50000"/>
              </a:spcBef>
            </a:pPr>
            <a:r>
              <a:rPr lang="en-US" sz="2800" dirty="0">
                <a:solidFill>
                  <a:srgbClr val="FF0000"/>
                </a:solidFill>
                <a:ea typeface="Calibri" pitchFamily="34" charset="0"/>
                <a:cs typeface="Arial" charset="0"/>
              </a:rPr>
              <a:t>Dr. Dennis R. Frisch</a:t>
            </a:r>
          </a:p>
          <a:p>
            <a:pPr algn="ctr">
              <a:spcBef>
                <a:spcPct val="50000"/>
              </a:spcBef>
            </a:pPr>
            <a:r>
              <a:rPr lang="en-US" sz="2800" dirty="0">
                <a:solidFill>
                  <a:srgbClr val="FF0000"/>
                </a:solidFill>
                <a:ea typeface="Calibri" pitchFamily="34" charset="0"/>
                <a:cs typeface="Arial" charset="0"/>
              </a:rPr>
              <a:t>561-395-4243</a:t>
            </a:r>
          </a:p>
          <a:p>
            <a:pPr algn="ctr">
              <a:spcBef>
                <a:spcPct val="50000"/>
              </a:spcBef>
            </a:pPr>
            <a:r>
              <a:rPr lang="en-US" sz="2800">
                <a:solidFill>
                  <a:srgbClr val="FF0000"/>
                </a:solidFill>
                <a:ea typeface="Calibri" pitchFamily="34" charset="0"/>
                <a:cs typeface="Arial" charset="0"/>
              </a:rPr>
              <a:t>BRPod@bellsouth.net </a:t>
            </a:r>
          </a:p>
          <a:p>
            <a:pPr algn="ctr">
              <a:spcBef>
                <a:spcPct val="50000"/>
              </a:spcBef>
            </a:pPr>
            <a:r>
              <a:rPr lang="en-US" sz="2800" dirty="0">
                <a:solidFill>
                  <a:srgbClr val="037ACB"/>
                </a:solidFill>
                <a:ea typeface="Calibri" pitchFamily="34" charset="0"/>
                <a:cs typeface="Arial" charset="0"/>
              </a:rPr>
              <a:t>Todayspodiatrist.com</a:t>
            </a:r>
          </a:p>
          <a:p>
            <a:pPr algn="ctr">
              <a:spcBef>
                <a:spcPct val="50000"/>
              </a:spcBef>
            </a:pPr>
            <a:r>
              <a:rPr lang="en-US" sz="2800" dirty="0">
                <a:solidFill>
                  <a:srgbClr val="037ACB"/>
                </a:solidFill>
                <a:ea typeface="Calibri" pitchFamily="34" charset="0"/>
                <a:cs typeface="Arial" charset="0"/>
              </a:rPr>
              <a:t>www.apma.org</a:t>
            </a:r>
          </a:p>
          <a:p>
            <a:pPr>
              <a:buFontTx/>
              <a:buChar char="•"/>
            </a:pPr>
            <a:endParaRPr lang="en-US" sz="3200" dirty="0">
              <a:solidFill>
                <a:schemeClr val="accent1"/>
              </a:solidFill>
              <a:latin typeface="Calibri" pitchFamily="34" charset="0"/>
              <a:ea typeface="Calibri"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533400" y="1676400"/>
            <a:ext cx="7924800" cy="769938"/>
          </a:xfrm>
          <a:prstGeom prst="rect">
            <a:avLst/>
          </a:prstGeom>
          <a:noFill/>
          <a:ln w="9525">
            <a:noFill/>
            <a:miter lim="800000"/>
            <a:headEnd/>
            <a:tailEnd/>
          </a:ln>
        </p:spPr>
        <p:txBody>
          <a:bodyPr>
            <a:spAutoFit/>
          </a:bodyPr>
          <a:lstStyle/>
          <a:p>
            <a:endParaRPr lang="en-US" sz="4400">
              <a:solidFill>
                <a:schemeClr val="tx2"/>
              </a:solidFill>
            </a:endParaRPr>
          </a:p>
        </p:txBody>
      </p:sp>
      <p:sp>
        <p:nvSpPr>
          <p:cNvPr id="6147" name="Rectangle 1"/>
          <p:cNvSpPr>
            <a:spLocks noChangeArrowheads="1"/>
          </p:cNvSpPr>
          <p:nvPr/>
        </p:nvSpPr>
        <p:spPr bwMode="auto">
          <a:xfrm>
            <a:off x="304800" y="3103563"/>
            <a:ext cx="8382000" cy="2247900"/>
          </a:xfrm>
          <a:prstGeom prst="rect">
            <a:avLst/>
          </a:prstGeom>
          <a:noFill/>
          <a:ln w="9525">
            <a:noFill/>
            <a:miter lim="800000"/>
            <a:headEnd/>
            <a:tailEnd/>
          </a:ln>
        </p:spPr>
        <p:txBody>
          <a:bodyPr anchor="ctr">
            <a:spAutoFit/>
          </a:bodyPr>
          <a:lstStyle/>
          <a:p>
            <a:pPr lvl="1">
              <a:buFont typeface="Arial" charset="0"/>
              <a:buChar char="•"/>
            </a:pPr>
            <a:r>
              <a:rPr lang="en-US" sz="2800" b="1">
                <a:solidFill>
                  <a:srgbClr val="037ACB"/>
                </a:solidFill>
              </a:rPr>
              <a:t> What is Podiatric Medicine?</a:t>
            </a:r>
          </a:p>
          <a:p>
            <a:pPr lvl="1">
              <a:buFont typeface="Arial" charset="0"/>
              <a:buChar char="•"/>
            </a:pPr>
            <a:r>
              <a:rPr lang="en-US" sz="2800" b="1">
                <a:solidFill>
                  <a:srgbClr val="037ACB"/>
                </a:solidFill>
              </a:rPr>
              <a:t> What is a DPM?</a:t>
            </a:r>
          </a:p>
          <a:p>
            <a:pPr lvl="1">
              <a:buFont typeface="Arial" charset="0"/>
              <a:buChar char="•"/>
            </a:pPr>
            <a:r>
              <a:rPr lang="en-US" sz="2800" b="1">
                <a:solidFill>
                  <a:srgbClr val="037ACB"/>
                </a:solidFill>
              </a:rPr>
              <a:t> What is a typical day like for a DPM?</a:t>
            </a:r>
          </a:p>
          <a:p>
            <a:pPr lvl="1">
              <a:buFont typeface="Arial" charset="0"/>
              <a:buChar char="•"/>
            </a:pPr>
            <a:r>
              <a:rPr lang="en-US" sz="2800" b="1">
                <a:solidFill>
                  <a:srgbClr val="037ACB"/>
                </a:solidFill>
              </a:rPr>
              <a:t> What is the demand for foot and ankle care?</a:t>
            </a:r>
          </a:p>
          <a:p>
            <a:pPr lvl="1">
              <a:buFont typeface="Arial" charset="0"/>
              <a:buChar char="•"/>
            </a:pPr>
            <a:r>
              <a:rPr lang="en-US" sz="2800" b="1">
                <a:solidFill>
                  <a:srgbClr val="037ACB"/>
                </a:solidFill>
              </a:rPr>
              <a:t> How can you become a DPM?</a:t>
            </a:r>
            <a:endParaRPr lang="en-US" sz="2800">
              <a:solidFill>
                <a:srgbClr val="037ACB"/>
              </a:solidFill>
              <a:latin typeface="Calibri" pitchFamily="34" charset="0"/>
              <a:ea typeface="Calibri" pitchFamily="34" charset="0"/>
              <a:cs typeface="Times New Roman" pitchFamily="18" charset="0"/>
            </a:endParaRPr>
          </a:p>
        </p:txBody>
      </p:sp>
      <p:sp>
        <p:nvSpPr>
          <p:cNvPr id="6148" name="TextBox 4"/>
          <p:cNvSpPr txBox="1">
            <a:spLocks noChangeArrowheads="1"/>
          </p:cNvSpPr>
          <p:nvPr/>
        </p:nvSpPr>
        <p:spPr bwMode="auto">
          <a:xfrm>
            <a:off x="838200" y="1600200"/>
            <a:ext cx="7772400" cy="769938"/>
          </a:xfrm>
          <a:prstGeom prst="rect">
            <a:avLst/>
          </a:prstGeom>
          <a:noFill/>
          <a:ln w="9525">
            <a:noFill/>
            <a:miter lim="800000"/>
            <a:headEnd/>
            <a:tailEnd/>
          </a:ln>
        </p:spPr>
        <p:txBody>
          <a:bodyPr>
            <a:spAutoFit/>
          </a:bodyPr>
          <a:lstStyle/>
          <a:p>
            <a:pPr algn="ctr"/>
            <a:r>
              <a:rPr lang="en-US" sz="4400" b="1">
                <a:solidFill>
                  <a:schemeClr val="tx2"/>
                </a:solidFill>
              </a:rPr>
              <a:t>Your Questions Answered</a:t>
            </a:r>
            <a:r>
              <a:rPr lang="en-US" sz="4400">
                <a:solidFill>
                  <a:schemeClr val="tx2"/>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304800" y="1524000"/>
            <a:ext cx="8382000" cy="769938"/>
          </a:xfrm>
          <a:prstGeom prst="rect">
            <a:avLst/>
          </a:prstGeom>
          <a:noFill/>
          <a:ln w="9525">
            <a:noFill/>
            <a:miter lim="800000"/>
            <a:headEnd/>
            <a:tailEnd/>
          </a:ln>
        </p:spPr>
        <p:txBody>
          <a:bodyPr>
            <a:spAutoFit/>
          </a:bodyPr>
          <a:lstStyle/>
          <a:p>
            <a:pPr algn="ctr"/>
            <a:r>
              <a:rPr lang="en-US" sz="4400" b="1">
                <a:solidFill>
                  <a:schemeClr val="tx2"/>
                </a:solidFill>
              </a:rPr>
              <a:t>What is Podiatric Medicine?</a:t>
            </a:r>
            <a:endParaRPr lang="en-US" sz="4400">
              <a:solidFill>
                <a:schemeClr val="tx2"/>
              </a:solidFill>
            </a:endParaRPr>
          </a:p>
        </p:txBody>
      </p:sp>
      <p:sp>
        <p:nvSpPr>
          <p:cNvPr id="7171" name="TextBox 5"/>
          <p:cNvSpPr txBox="1">
            <a:spLocks noChangeArrowheads="1"/>
          </p:cNvSpPr>
          <p:nvPr/>
        </p:nvSpPr>
        <p:spPr bwMode="auto">
          <a:xfrm>
            <a:off x="228600" y="2971800"/>
            <a:ext cx="7620000" cy="2678113"/>
          </a:xfrm>
          <a:prstGeom prst="rect">
            <a:avLst/>
          </a:prstGeom>
          <a:noFill/>
          <a:ln w="9525">
            <a:noFill/>
            <a:miter lim="800000"/>
            <a:headEnd/>
            <a:tailEnd/>
          </a:ln>
        </p:spPr>
        <p:txBody>
          <a:bodyPr>
            <a:spAutoFit/>
          </a:bodyPr>
          <a:lstStyle/>
          <a:p>
            <a:pPr>
              <a:buFont typeface="Arial" charset="0"/>
              <a:buChar char="•"/>
              <a:tabLst>
                <a:tab pos="690563" algn="l"/>
              </a:tabLst>
            </a:pPr>
            <a:r>
              <a:rPr lang="en-US" sz="2400" b="1" dirty="0">
                <a:solidFill>
                  <a:srgbClr val="037ACB"/>
                </a:solidFill>
              </a:rPr>
              <a:t>  Medical and surgical care and treatment of                                      	the foot and ankle</a:t>
            </a:r>
          </a:p>
          <a:p>
            <a:pPr>
              <a:buFont typeface="Arial" charset="0"/>
              <a:buChar char="•"/>
              <a:tabLst>
                <a:tab pos="690563" algn="l"/>
              </a:tabLst>
            </a:pPr>
            <a:r>
              <a:rPr lang="en-US" sz="2400" b="1" dirty="0">
                <a:solidFill>
                  <a:srgbClr val="037ACB"/>
                </a:solidFill>
              </a:rPr>
              <a:t>  Sub-specialties include sports medicine, 	surgery, pediatrics, geriatrics, and 	podiatric dermatology</a:t>
            </a:r>
          </a:p>
          <a:p>
            <a:pPr>
              <a:buFont typeface="Arial" charset="0"/>
              <a:buChar char="•"/>
              <a:tabLst>
                <a:tab pos="690563" algn="l"/>
              </a:tabLst>
            </a:pPr>
            <a:r>
              <a:rPr lang="en-US" sz="2400" b="1" dirty="0">
                <a:solidFill>
                  <a:srgbClr val="037ACB"/>
                </a:solidFill>
              </a:rPr>
              <a:t>  An important part of the medical team</a:t>
            </a:r>
          </a:p>
          <a:p>
            <a:pPr>
              <a:tabLst>
                <a:tab pos="690563" algn="l"/>
              </a:tabLst>
            </a:pPr>
            <a:endParaRPr lang="en-US" sz="2400" dirty="0"/>
          </a:p>
        </p:txBody>
      </p:sp>
      <p:pic>
        <p:nvPicPr>
          <p:cNvPr id="7172" name="Picture 4" descr="babyfeet"/>
          <p:cNvPicPr>
            <a:picLocks noChangeAspect="1" noChangeArrowheads="1"/>
          </p:cNvPicPr>
          <p:nvPr/>
        </p:nvPicPr>
        <p:blipFill>
          <a:blip r:embed="rId3" cstate="print"/>
          <a:srcRect/>
          <a:stretch>
            <a:fillRect/>
          </a:stretch>
        </p:blipFill>
        <p:spPr bwMode="auto">
          <a:xfrm>
            <a:off x="6324600" y="4191000"/>
            <a:ext cx="2667000" cy="17843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95325" y="1676400"/>
            <a:ext cx="8067675" cy="769938"/>
          </a:xfrm>
          <a:prstGeom prst="rect">
            <a:avLst/>
          </a:prstGeom>
          <a:noFill/>
          <a:ln w="9525">
            <a:noFill/>
            <a:miter lim="800000"/>
            <a:headEnd/>
            <a:tailEnd/>
          </a:ln>
        </p:spPr>
        <p:txBody>
          <a:bodyPr>
            <a:spAutoFit/>
          </a:bodyPr>
          <a:lstStyle/>
          <a:p>
            <a:pPr algn="ctr"/>
            <a:r>
              <a:rPr lang="en-US" sz="4400" b="1">
                <a:solidFill>
                  <a:schemeClr val="tx2"/>
                </a:solidFill>
              </a:rPr>
              <a:t>What is a DPM?</a:t>
            </a:r>
            <a:endParaRPr lang="en-US" sz="4400">
              <a:solidFill>
                <a:schemeClr val="tx2"/>
              </a:solidFill>
            </a:endParaRPr>
          </a:p>
        </p:txBody>
      </p:sp>
      <p:sp>
        <p:nvSpPr>
          <p:cNvPr id="8195" name="Rectangle 1"/>
          <p:cNvSpPr>
            <a:spLocks noChangeArrowheads="1"/>
          </p:cNvSpPr>
          <p:nvPr/>
        </p:nvSpPr>
        <p:spPr bwMode="auto">
          <a:xfrm>
            <a:off x="609600" y="3081338"/>
            <a:ext cx="5943600" cy="2676525"/>
          </a:xfrm>
          <a:prstGeom prst="rect">
            <a:avLst/>
          </a:prstGeom>
          <a:noFill/>
          <a:ln w="9525">
            <a:noFill/>
            <a:miter lim="800000"/>
            <a:headEnd/>
            <a:tailEnd/>
          </a:ln>
        </p:spPr>
        <p:txBody>
          <a:bodyPr anchor="ctr">
            <a:spAutoFit/>
          </a:bodyPr>
          <a:lstStyle/>
          <a:p>
            <a:pPr>
              <a:buFont typeface="Arial" charset="0"/>
              <a:buChar char="•"/>
            </a:pPr>
            <a:r>
              <a:rPr lang="en-US" sz="2800" b="1">
                <a:solidFill>
                  <a:srgbClr val="037ACB"/>
                </a:solidFill>
              </a:rPr>
              <a:t> Doctor of Podiatric Medicine</a:t>
            </a:r>
          </a:p>
          <a:p>
            <a:pPr>
              <a:buFont typeface="Arial" charset="0"/>
              <a:buChar char="•"/>
            </a:pPr>
            <a:r>
              <a:rPr lang="en-US" sz="2800" b="1">
                <a:solidFill>
                  <a:srgbClr val="037ACB"/>
                </a:solidFill>
              </a:rPr>
              <a:t> More than just a “foot” doctor</a:t>
            </a:r>
          </a:p>
          <a:p>
            <a:pPr>
              <a:buFont typeface="Arial" charset="0"/>
              <a:buChar char="•"/>
            </a:pPr>
            <a:r>
              <a:rPr lang="en-US" sz="2800" b="1">
                <a:solidFill>
                  <a:srgbClr val="037ACB"/>
                </a:solidFill>
              </a:rPr>
              <a:t> Total health practitioner</a:t>
            </a:r>
          </a:p>
          <a:p>
            <a:pPr lvl="1">
              <a:buFont typeface="Wingdings" pitchFamily="2" charset="2"/>
              <a:buChar char="ü"/>
            </a:pPr>
            <a:r>
              <a:rPr lang="en-US" sz="2800" b="1">
                <a:solidFill>
                  <a:srgbClr val="037ACB"/>
                </a:solidFill>
              </a:rPr>
              <a:t>Conducts examinations</a:t>
            </a:r>
          </a:p>
          <a:p>
            <a:pPr lvl="1">
              <a:buFont typeface="Wingdings" pitchFamily="2" charset="2"/>
              <a:buChar char="ü"/>
            </a:pPr>
            <a:r>
              <a:rPr lang="en-US" sz="2800" b="1">
                <a:solidFill>
                  <a:srgbClr val="037ACB"/>
                </a:solidFill>
              </a:rPr>
              <a:t>Prescribes medications</a:t>
            </a:r>
          </a:p>
          <a:p>
            <a:pPr lvl="1">
              <a:buFont typeface="Wingdings" pitchFamily="2" charset="2"/>
              <a:buChar char="ü"/>
            </a:pPr>
            <a:r>
              <a:rPr lang="en-US" sz="2800" b="1">
                <a:solidFill>
                  <a:srgbClr val="037ACB"/>
                </a:solidFill>
              </a:rPr>
              <a:t>Performs surgery</a:t>
            </a:r>
          </a:p>
        </p:txBody>
      </p:sp>
      <p:pic>
        <p:nvPicPr>
          <p:cNvPr id="8196" name="Picture 4" descr="CFAA-pt&amp;doc"/>
          <p:cNvPicPr>
            <a:picLocks noChangeAspect="1" noChangeArrowheads="1"/>
          </p:cNvPicPr>
          <p:nvPr/>
        </p:nvPicPr>
        <p:blipFill>
          <a:blip r:embed="rId3" cstate="print"/>
          <a:srcRect/>
          <a:stretch>
            <a:fillRect/>
          </a:stretch>
        </p:blipFill>
        <p:spPr bwMode="auto">
          <a:xfrm>
            <a:off x="6553200" y="3124200"/>
            <a:ext cx="2084388" cy="27797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66763" y="1676400"/>
            <a:ext cx="7653337" cy="769938"/>
          </a:xfrm>
          <a:prstGeom prst="rect">
            <a:avLst/>
          </a:prstGeom>
          <a:noFill/>
          <a:ln w="9525">
            <a:noFill/>
            <a:miter lim="800000"/>
            <a:headEnd/>
            <a:tailEnd/>
          </a:ln>
        </p:spPr>
        <p:txBody>
          <a:bodyPr wrap="none">
            <a:spAutoFit/>
          </a:bodyPr>
          <a:lstStyle/>
          <a:p>
            <a:pPr algn="ctr"/>
            <a:r>
              <a:rPr lang="en-US" sz="4400" b="1">
                <a:solidFill>
                  <a:schemeClr val="tx2"/>
                </a:solidFill>
              </a:rPr>
              <a:t>Where Will You Find DPMs?</a:t>
            </a:r>
            <a:endParaRPr lang="en-US" sz="4400">
              <a:solidFill>
                <a:schemeClr val="tx2"/>
              </a:solidFill>
            </a:endParaRPr>
          </a:p>
        </p:txBody>
      </p:sp>
      <p:sp>
        <p:nvSpPr>
          <p:cNvPr id="9219" name="Rectangle 1"/>
          <p:cNvSpPr>
            <a:spLocks noChangeArrowheads="1"/>
          </p:cNvSpPr>
          <p:nvPr/>
        </p:nvSpPr>
        <p:spPr bwMode="auto">
          <a:xfrm>
            <a:off x="381000" y="2924175"/>
            <a:ext cx="7848600" cy="3743325"/>
          </a:xfrm>
          <a:prstGeom prst="rect">
            <a:avLst/>
          </a:prstGeom>
          <a:noFill/>
          <a:ln w="9525">
            <a:noFill/>
            <a:miter lim="800000"/>
            <a:headEnd/>
            <a:tailEnd/>
          </a:ln>
        </p:spPr>
        <p:txBody>
          <a:bodyPr anchor="ctr">
            <a:spAutoFit/>
          </a:bodyPr>
          <a:lstStyle/>
          <a:p>
            <a:pPr>
              <a:lnSpc>
                <a:spcPct val="90000"/>
              </a:lnSpc>
              <a:buFont typeface="Arial" charset="0"/>
              <a:buChar char="•"/>
              <a:tabLst>
                <a:tab pos="3368675" algn="l"/>
              </a:tabLst>
            </a:pPr>
            <a:r>
              <a:rPr lang="en-US" sz="3200" b="1" dirty="0">
                <a:solidFill>
                  <a:srgbClr val="037ACB"/>
                </a:solidFill>
              </a:rPr>
              <a:t> </a:t>
            </a:r>
            <a:r>
              <a:rPr lang="en-US" sz="2800" b="1" dirty="0">
                <a:solidFill>
                  <a:srgbClr val="037ACB"/>
                </a:solidFill>
              </a:rPr>
              <a:t>Private or group practices</a:t>
            </a:r>
          </a:p>
          <a:p>
            <a:pPr>
              <a:lnSpc>
                <a:spcPct val="90000"/>
              </a:lnSpc>
              <a:buFont typeface="Arial" charset="0"/>
              <a:buChar char="•"/>
              <a:tabLst>
                <a:tab pos="3368675" algn="l"/>
              </a:tabLst>
            </a:pPr>
            <a:r>
              <a:rPr lang="en-US" sz="2800" b="1" dirty="0">
                <a:solidFill>
                  <a:srgbClr val="037ACB"/>
                </a:solidFill>
              </a:rPr>
              <a:t> HMOs, PPOs</a:t>
            </a:r>
          </a:p>
          <a:p>
            <a:pPr>
              <a:lnSpc>
                <a:spcPct val="90000"/>
              </a:lnSpc>
              <a:buFont typeface="Arial" charset="0"/>
              <a:buChar char="•"/>
              <a:tabLst>
                <a:tab pos="3368675" algn="l"/>
              </a:tabLst>
            </a:pPr>
            <a:r>
              <a:rPr lang="en-US" sz="2800" b="1" dirty="0">
                <a:solidFill>
                  <a:srgbClr val="037ACB"/>
                </a:solidFill>
              </a:rPr>
              <a:t> Hospitals</a:t>
            </a:r>
          </a:p>
          <a:p>
            <a:pPr>
              <a:lnSpc>
                <a:spcPct val="90000"/>
              </a:lnSpc>
              <a:buFont typeface="Arial" charset="0"/>
              <a:buChar char="•"/>
              <a:tabLst>
                <a:tab pos="3368675" algn="l"/>
              </a:tabLst>
            </a:pPr>
            <a:r>
              <a:rPr lang="en-US" sz="2800" b="1" dirty="0">
                <a:solidFill>
                  <a:srgbClr val="037ACB"/>
                </a:solidFill>
              </a:rPr>
              <a:t> Government such as Public Health,                                                   VA, health clinics, etc.</a:t>
            </a:r>
          </a:p>
          <a:p>
            <a:pPr>
              <a:lnSpc>
                <a:spcPct val="90000"/>
              </a:lnSpc>
              <a:buFont typeface="Arial" charset="0"/>
              <a:buChar char="•"/>
              <a:tabLst>
                <a:tab pos="3368675" algn="l"/>
              </a:tabLst>
            </a:pPr>
            <a:r>
              <a:rPr lang="en-US" sz="2800" b="1" dirty="0">
                <a:solidFill>
                  <a:srgbClr val="037ACB"/>
                </a:solidFill>
              </a:rPr>
              <a:t> Medical schools</a:t>
            </a:r>
          </a:p>
          <a:p>
            <a:pPr>
              <a:lnSpc>
                <a:spcPct val="90000"/>
              </a:lnSpc>
              <a:buFont typeface="Arial" charset="0"/>
              <a:buChar char="•"/>
              <a:tabLst>
                <a:tab pos="3368675" algn="l"/>
              </a:tabLst>
            </a:pPr>
            <a:r>
              <a:rPr lang="en-US" sz="2800" b="1" dirty="0">
                <a:solidFill>
                  <a:srgbClr val="037ACB"/>
                </a:solidFill>
              </a:rPr>
              <a:t> Military</a:t>
            </a:r>
          </a:p>
          <a:p>
            <a:pPr>
              <a:lnSpc>
                <a:spcPct val="90000"/>
              </a:lnSpc>
              <a:buFont typeface="Arial" charset="0"/>
              <a:buChar char="•"/>
              <a:tabLst>
                <a:tab pos="3368675" algn="l"/>
              </a:tabLst>
            </a:pPr>
            <a:r>
              <a:rPr lang="en-US" sz="2800" b="1" dirty="0">
                <a:solidFill>
                  <a:srgbClr val="037ACB"/>
                </a:solidFill>
              </a:rPr>
              <a:t> University Teaching Hospitals</a:t>
            </a:r>
          </a:p>
          <a:p>
            <a:pPr eaLnBrk="0" hangingPunct="0">
              <a:tabLst>
                <a:tab pos="3368675" algn="l"/>
              </a:tabLst>
            </a:pPr>
            <a:endParaRPr lang="en-US" sz="3200" dirty="0">
              <a:solidFill>
                <a:schemeClr val="accent1"/>
              </a:solidFill>
              <a:latin typeface="Calibri" pitchFamily="34" charset="0"/>
              <a:ea typeface="Calibri" pitchFamily="34" charset="0"/>
              <a:cs typeface="Times New Roman" pitchFamily="18" charset="0"/>
            </a:endParaRPr>
          </a:p>
        </p:txBody>
      </p:sp>
      <p:pic>
        <p:nvPicPr>
          <p:cNvPr id="9220" name="Picture 4" descr="j0144967"/>
          <p:cNvPicPr>
            <a:picLocks noChangeAspect="1" noChangeArrowheads="1"/>
          </p:cNvPicPr>
          <p:nvPr/>
        </p:nvPicPr>
        <p:blipFill>
          <a:blip r:embed="rId3" cstate="print"/>
          <a:srcRect/>
          <a:stretch>
            <a:fillRect/>
          </a:stretch>
        </p:blipFill>
        <p:spPr bwMode="auto">
          <a:xfrm>
            <a:off x="6781800" y="2819400"/>
            <a:ext cx="2130425" cy="33035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04800" y="1668463"/>
            <a:ext cx="8534400" cy="769937"/>
          </a:xfrm>
          <a:prstGeom prst="rect">
            <a:avLst/>
          </a:prstGeom>
          <a:noFill/>
          <a:ln w="9525">
            <a:noFill/>
            <a:miter lim="800000"/>
            <a:headEnd/>
            <a:tailEnd/>
          </a:ln>
        </p:spPr>
        <p:txBody>
          <a:bodyPr>
            <a:spAutoFit/>
          </a:bodyPr>
          <a:lstStyle/>
          <a:p>
            <a:pPr algn="ctr"/>
            <a:r>
              <a:rPr lang="en-US" sz="4400" b="1">
                <a:solidFill>
                  <a:schemeClr val="tx2"/>
                </a:solidFill>
              </a:rPr>
              <a:t>What is it Like to be a DPM?</a:t>
            </a:r>
            <a:endParaRPr lang="en-US" sz="4400">
              <a:solidFill>
                <a:schemeClr val="tx2"/>
              </a:solidFill>
            </a:endParaRPr>
          </a:p>
        </p:txBody>
      </p:sp>
      <p:sp>
        <p:nvSpPr>
          <p:cNvPr id="10243" name="Rectangle 1"/>
          <p:cNvSpPr>
            <a:spLocks noChangeArrowheads="1"/>
          </p:cNvSpPr>
          <p:nvPr/>
        </p:nvSpPr>
        <p:spPr bwMode="auto">
          <a:xfrm>
            <a:off x="304800" y="2949575"/>
            <a:ext cx="8382000" cy="2554288"/>
          </a:xfrm>
          <a:prstGeom prst="rect">
            <a:avLst/>
          </a:prstGeom>
          <a:noFill/>
          <a:ln w="9525">
            <a:noFill/>
            <a:miter lim="800000"/>
            <a:headEnd/>
            <a:tailEnd/>
          </a:ln>
        </p:spPr>
        <p:txBody>
          <a:bodyPr anchor="ctr">
            <a:spAutoFit/>
          </a:bodyPr>
          <a:lstStyle/>
          <a:p>
            <a:pPr eaLnBrk="0" hangingPunct="0"/>
            <a:br>
              <a:rPr lang="en-US" sz="3200" b="1">
                <a:solidFill>
                  <a:srgbClr val="0000CC"/>
                </a:solidFill>
              </a:rPr>
            </a:br>
            <a:endParaRPr lang="en-US" sz="3200">
              <a:solidFill>
                <a:schemeClr val="accent1"/>
              </a:solidFill>
              <a:latin typeface="Calibri" pitchFamily="34" charset="0"/>
              <a:ea typeface="Calibri" pitchFamily="34" charset="0"/>
              <a:cs typeface="Times New Roman" pitchFamily="18" charset="0"/>
            </a:endParaRPr>
          </a:p>
          <a:p>
            <a:pPr eaLnBrk="0" hangingPunct="0"/>
            <a:endParaRPr lang="en-US" sz="3200">
              <a:solidFill>
                <a:schemeClr val="accent1"/>
              </a:solidFill>
              <a:latin typeface="Calibri" pitchFamily="34" charset="0"/>
              <a:ea typeface="Calibri" pitchFamily="34" charset="0"/>
              <a:cs typeface="Times New Roman" pitchFamily="18" charset="0"/>
            </a:endParaRPr>
          </a:p>
          <a:p>
            <a:pPr eaLnBrk="0" hangingPunct="0"/>
            <a:br>
              <a:rPr lang="en-US" sz="3200">
                <a:solidFill>
                  <a:schemeClr val="accent1"/>
                </a:solidFill>
                <a:latin typeface="Calibri" pitchFamily="34" charset="0"/>
                <a:ea typeface="Calibri" pitchFamily="34" charset="0"/>
                <a:cs typeface="Times New Roman" pitchFamily="18" charset="0"/>
              </a:rPr>
            </a:br>
            <a:r>
              <a:rPr lang="en-US" sz="3200">
                <a:solidFill>
                  <a:schemeClr val="accent1"/>
                </a:solidFill>
                <a:latin typeface="Calibri" pitchFamily="34" charset="0"/>
                <a:ea typeface="Calibri" pitchFamily="34" charset="0"/>
                <a:cs typeface="Times New Roman" pitchFamily="18" charset="0"/>
              </a:rPr>
              <a:t>  </a:t>
            </a:r>
          </a:p>
        </p:txBody>
      </p:sp>
      <p:pic>
        <p:nvPicPr>
          <p:cNvPr id="10244" name="Picture 10"/>
          <p:cNvPicPr>
            <a:picLocks noChangeAspect="1" noChangeArrowheads="1"/>
          </p:cNvPicPr>
          <p:nvPr/>
        </p:nvPicPr>
        <p:blipFill>
          <a:blip r:embed="rId3" cstate="print"/>
          <a:srcRect/>
          <a:stretch>
            <a:fillRect/>
          </a:stretch>
        </p:blipFill>
        <p:spPr bwMode="auto">
          <a:xfrm>
            <a:off x="304800" y="2590800"/>
            <a:ext cx="1608138" cy="2408238"/>
          </a:xfrm>
          <a:prstGeom prst="rect">
            <a:avLst/>
          </a:prstGeom>
          <a:noFill/>
          <a:ln w="9525">
            <a:noFill/>
            <a:miter lim="800000"/>
            <a:headEnd/>
            <a:tailEnd/>
          </a:ln>
        </p:spPr>
      </p:pic>
      <p:pic>
        <p:nvPicPr>
          <p:cNvPr id="10245" name="Picture 8" descr="J:\Podiatric Graphics\Doctor pics\5145294.jpg"/>
          <p:cNvPicPr>
            <a:picLocks noChangeAspect="1" noChangeArrowheads="1"/>
          </p:cNvPicPr>
          <p:nvPr/>
        </p:nvPicPr>
        <p:blipFill>
          <a:blip r:embed="rId4" cstate="print"/>
          <a:srcRect/>
          <a:stretch>
            <a:fillRect/>
          </a:stretch>
        </p:blipFill>
        <p:spPr bwMode="auto">
          <a:xfrm>
            <a:off x="3962400" y="4953000"/>
            <a:ext cx="1752600" cy="1752600"/>
          </a:xfrm>
          <a:prstGeom prst="rect">
            <a:avLst/>
          </a:prstGeom>
          <a:noFill/>
          <a:ln w="9525">
            <a:noFill/>
            <a:miter lim="800000"/>
            <a:headEnd/>
            <a:tailEnd/>
          </a:ln>
        </p:spPr>
      </p:pic>
      <p:pic>
        <p:nvPicPr>
          <p:cNvPr id="10246" name="Picture 9" descr="J:\Podiatric Graphics\Doctor pics\5160638.jpg"/>
          <p:cNvPicPr>
            <a:picLocks noChangeAspect="1" noChangeArrowheads="1"/>
          </p:cNvPicPr>
          <p:nvPr/>
        </p:nvPicPr>
        <p:blipFill>
          <a:blip r:embed="rId5" cstate="print"/>
          <a:srcRect/>
          <a:stretch>
            <a:fillRect/>
          </a:stretch>
        </p:blipFill>
        <p:spPr bwMode="auto">
          <a:xfrm>
            <a:off x="2514600" y="2438400"/>
            <a:ext cx="1600200" cy="2376488"/>
          </a:xfrm>
          <a:prstGeom prst="rect">
            <a:avLst/>
          </a:prstGeom>
          <a:noFill/>
          <a:ln w="9525">
            <a:noFill/>
            <a:miter lim="800000"/>
            <a:headEnd/>
            <a:tailEnd/>
          </a:ln>
        </p:spPr>
      </p:pic>
      <p:pic>
        <p:nvPicPr>
          <p:cNvPr id="10247" name="Picture 7" descr="CFAA-SxPix"/>
          <p:cNvPicPr>
            <a:picLocks noChangeAspect="1" noChangeArrowheads="1"/>
          </p:cNvPicPr>
          <p:nvPr/>
        </p:nvPicPr>
        <p:blipFill>
          <a:blip r:embed="rId6" cstate="print"/>
          <a:srcRect/>
          <a:stretch>
            <a:fillRect/>
          </a:stretch>
        </p:blipFill>
        <p:spPr bwMode="auto">
          <a:xfrm>
            <a:off x="990600" y="4419600"/>
            <a:ext cx="2806700" cy="2105025"/>
          </a:xfrm>
          <a:prstGeom prst="rect">
            <a:avLst/>
          </a:prstGeom>
          <a:noFill/>
          <a:ln w="9525">
            <a:noFill/>
            <a:miter lim="800000"/>
            <a:headEnd/>
            <a:tailEnd/>
          </a:ln>
        </p:spPr>
      </p:pic>
      <p:pic>
        <p:nvPicPr>
          <p:cNvPr id="10248" name="Picture 10" descr="J:\Podiatric Graphics\Doctor pics\5161030.jpg"/>
          <p:cNvPicPr>
            <a:picLocks noChangeAspect="1" noChangeArrowheads="1"/>
          </p:cNvPicPr>
          <p:nvPr/>
        </p:nvPicPr>
        <p:blipFill>
          <a:blip r:embed="rId7" cstate="print"/>
          <a:srcRect/>
          <a:stretch>
            <a:fillRect/>
          </a:stretch>
        </p:blipFill>
        <p:spPr bwMode="auto">
          <a:xfrm>
            <a:off x="7162800" y="2514600"/>
            <a:ext cx="1746250" cy="2617788"/>
          </a:xfrm>
          <a:prstGeom prst="rect">
            <a:avLst/>
          </a:prstGeom>
          <a:noFill/>
          <a:ln w="9525">
            <a:noFill/>
            <a:miter lim="800000"/>
            <a:headEnd/>
            <a:tailEnd/>
          </a:ln>
        </p:spPr>
      </p:pic>
      <p:pic>
        <p:nvPicPr>
          <p:cNvPr id="10249" name="Picture 11" descr="Black doctor"/>
          <p:cNvPicPr>
            <a:picLocks noChangeAspect="1" noChangeArrowheads="1"/>
          </p:cNvPicPr>
          <p:nvPr/>
        </p:nvPicPr>
        <p:blipFill>
          <a:blip r:embed="rId8" cstate="print"/>
          <a:srcRect/>
          <a:stretch>
            <a:fillRect/>
          </a:stretch>
        </p:blipFill>
        <p:spPr bwMode="auto">
          <a:xfrm>
            <a:off x="5562600" y="3886200"/>
            <a:ext cx="1855788" cy="2765425"/>
          </a:xfrm>
          <a:prstGeom prst="rect">
            <a:avLst/>
          </a:prstGeom>
          <a:noFill/>
          <a:ln w="9525">
            <a:noFill/>
            <a:miter lim="800000"/>
            <a:headEnd/>
            <a:tailEnd/>
          </a:ln>
        </p:spPr>
      </p:pic>
      <p:pic>
        <p:nvPicPr>
          <p:cNvPr id="10250" name="Picture 12" descr="Doctor teaching crutches"/>
          <p:cNvPicPr>
            <a:picLocks noChangeAspect="1" noChangeArrowheads="1"/>
          </p:cNvPicPr>
          <p:nvPr/>
        </p:nvPicPr>
        <p:blipFill>
          <a:blip r:embed="rId9" cstate="print"/>
          <a:srcRect/>
          <a:stretch>
            <a:fillRect/>
          </a:stretch>
        </p:blipFill>
        <p:spPr bwMode="auto">
          <a:xfrm>
            <a:off x="4572000" y="2667000"/>
            <a:ext cx="1444625" cy="21701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457200" y="1600200"/>
            <a:ext cx="8077200" cy="769938"/>
          </a:xfrm>
          <a:prstGeom prst="rect">
            <a:avLst/>
          </a:prstGeom>
          <a:noFill/>
          <a:ln w="9525">
            <a:noFill/>
            <a:miter lim="800000"/>
            <a:headEnd/>
            <a:tailEnd/>
          </a:ln>
        </p:spPr>
        <p:txBody>
          <a:bodyPr>
            <a:spAutoFit/>
          </a:bodyPr>
          <a:lstStyle/>
          <a:p>
            <a:pPr algn="ctr"/>
            <a:r>
              <a:rPr lang="en-US" sz="4400" b="1">
                <a:solidFill>
                  <a:schemeClr val="tx2"/>
                </a:solidFill>
              </a:rPr>
              <a:t>What is it Like to be a DPM?</a:t>
            </a:r>
            <a:endParaRPr lang="en-US" sz="4400">
              <a:solidFill>
                <a:schemeClr val="tx2"/>
              </a:solidFill>
            </a:endParaRPr>
          </a:p>
        </p:txBody>
      </p:sp>
      <p:sp>
        <p:nvSpPr>
          <p:cNvPr id="11267" name="Rectangle 1"/>
          <p:cNvSpPr>
            <a:spLocks noChangeArrowheads="1"/>
          </p:cNvSpPr>
          <p:nvPr/>
        </p:nvSpPr>
        <p:spPr bwMode="auto">
          <a:xfrm>
            <a:off x="762000" y="3230676"/>
            <a:ext cx="7086600" cy="2419124"/>
          </a:xfrm>
          <a:prstGeom prst="rect">
            <a:avLst/>
          </a:prstGeom>
          <a:noFill/>
          <a:ln w="9525">
            <a:noFill/>
            <a:miter lim="800000"/>
            <a:headEnd/>
            <a:tailEnd/>
          </a:ln>
        </p:spPr>
        <p:txBody>
          <a:bodyPr anchor="ctr">
            <a:spAutoFit/>
          </a:bodyPr>
          <a:lstStyle/>
          <a:p>
            <a:pPr>
              <a:lnSpc>
                <a:spcPct val="90000"/>
              </a:lnSpc>
              <a:buFont typeface="Arial" charset="0"/>
              <a:buChar char="•"/>
            </a:pPr>
            <a:r>
              <a:rPr lang="en-US" sz="2400" b="1" dirty="0">
                <a:solidFill>
                  <a:srgbClr val="037ACB"/>
                </a:solidFill>
              </a:rPr>
              <a:t> The education of a medical specialist</a:t>
            </a:r>
          </a:p>
          <a:p>
            <a:pPr>
              <a:lnSpc>
                <a:spcPct val="90000"/>
              </a:lnSpc>
              <a:buFont typeface="Arial" charset="0"/>
              <a:buChar char="•"/>
            </a:pPr>
            <a:r>
              <a:rPr lang="en-US" sz="2400" b="1" dirty="0">
                <a:solidFill>
                  <a:srgbClr val="037ACB"/>
                </a:solidFill>
              </a:rPr>
              <a:t>     4-4-3 model</a:t>
            </a:r>
          </a:p>
          <a:p>
            <a:pPr>
              <a:lnSpc>
                <a:spcPct val="90000"/>
              </a:lnSpc>
              <a:buFont typeface="Arial" charset="0"/>
              <a:buChar char="•"/>
            </a:pPr>
            <a:r>
              <a:rPr lang="en-US" sz="2400" b="1" dirty="0">
                <a:solidFill>
                  <a:srgbClr val="037ACB"/>
                </a:solidFill>
              </a:rPr>
              <a:t> The variety of a general practitioner </a:t>
            </a:r>
          </a:p>
          <a:p>
            <a:pPr>
              <a:lnSpc>
                <a:spcPct val="90000"/>
              </a:lnSpc>
              <a:buFont typeface="Arial" charset="0"/>
              <a:buChar char="•"/>
            </a:pPr>
            <a:r>
              <a:rPr lang="en-US" sz="2400" b="1" dirty="0">
                <a:solidFill>
                  <a:srgbClr val="037ACB"/>
                </a:solidFill>
              </a:rPr>
              <a:t> The rewards</a:t>
            </a:r>
          </a:p>
          <a:p>
            <a:pPr marL="914400" lvl="1" indent="-457200">
              <a:lnSpc>
                <a:spcPct val="90000"/>
              </a:lnSpc>
              <a:buFont typeface="Wingdings" pitchFamily="2" charset="2"/>
              <a:buChar char="ü"/>
            </a:pPr>
            <a:r>
              <a:rPr lang="en-US" sz="2400" b="1" dirty="0">
                <a:solidFill>
                  <a:srgbClr val="037ACB"/>
                </a:solidFill>
              </a:rPr>
              <a:t>Relieving patients’ pain</a:t>
            </a:r>
          </a:p>
          <a:p>
            <a:pPr marL="914400" lvl="1" indent="-457200">
              <a:lnSpc>
                <a:spcPct val="90000"/>
              </a:lnSpc>
              <a:buFont typeface="Wingdings" pitchFamily="2" charset="2"/>
              <a:buChar char="ü"/>
            </a:pPr>
            <a:r>
              <a:rPr lang="en-US" sz="2400" b="1" dirty="0">
                <a:solidFill>
                  <a:srgbClr val="037ACB"/>
                </a:solidFill>
              </a:rPr>
              <a:t>Keeping people active</a:t>
            </a:r>
          </a:p>
          <a:p>
            <a:pPr marL="914400" lvl="1" indent="-457200">
              <a:lnSpc>
                <a:spcPct val="90000"/>
              </a:lnSpc>
              <a:buFont typeface="Wingdings" pitchFamily="2" charset="2"/>
              <a:buChar char="ü"/>
            </a:pPr>
            <a:r>
              <a:rPr lang="en-US" sz="2400" b="1" dirty="0">
                <a:solidFill>
                  <a:srgbClr val="037ACB"/>
                </a:solidFill>
              </a:rPr>
              <a:t>Healthy earning potential</a:t>
            </a:r>
            <a:endParaRPr lang="en-US" sz="3200" dirty="0">
              <a:solidFill>
                <a:srgbClr val="037ACB"/>
              </a:solidFill>
              <a:latin typeface="Calibri" pitchFamily="34" charset="0"/>
              <a:ea typeface="Calibri" pitchFamily="34" charset="0"/>
              <a:cs typeface="Times New Roman" pitchFamily="18" charset="0"/>
            </a:endParaRPr>
          </a:p>
        </p:txBody>
      </p:sp>
      <p:pic>
        <p:nvPicPr>
          <p:cNvPr id="11268" name="Picture 7" descr="MPj04093950000[1]"/>
          <p:cNvPicPr>
            <a:picLocks noChangeAspect="1" noChangeArrowheads="1"/>
          </p:cNvPicPr>
          <p:nvPr/>
        </p:nvPicPr>
        <p:blipFill>
          <a:blip r:embed="rId3" cstate="print"/>
          <a:srcRect/>
          <a:stretch>
            <a:fillRect/>
          </a:stretch>
        </p:blipFill>
        <p:spPr bwMode="auto">
          <a:xfrm>
            <a:off x="6705600" y="3581400"/>
            <a:ext cx="2303463" cy="23034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304800" y="1600200"/>
            <a:ext cx="8534400" cy="769938"/>
          </a:xfrm>
          <a:prstGeom prst="rect">
            <a:avLst/>
          </a:prstGeom>
          <a:noFill/>
          <a:ln w="9525">
            <a:noFill/>
            <a:miter lim="800000"/>
            <a:headEnd/>
            <a:tailEnd/>
          </a:ln>
        </p:spPr>
        <p:txBody>
          <a:bodyPr>
            <a:spAutoFit/>
          </a:bodyPr>
          <a:lstStyle/>
          <a:p>
            <a:pPr algn="ctr"/>
            <a:r>
              <a:rPr lang="en-US" sz="4400" b="1">
                <a:solidFill>
                  <a:schemeClr val="tx2"/>
                </a:solidFill>
              </a:rPr>
              <a:t>Why Become a DPM?</a:t>
            </a:r>
          </a:p>
        </p:txBody>
      </p:sp>
      <p:sp>
        <p:nvSpPr>
          <p:cNvPr id="12291" name="Rectangle 1"/>
          <p:cNvSpPr>
            <a:spLocks noChangeArrowheads="1"/>
          </p:cNvSpPr>
          <p:nvPr/>
        </p:nvSpPr>
        <p:spPr bwMode="auto">
          <a:xfrm>
            <a:off x="609600" y="2760663"/>
            <a:ext cx="7162800" cy="3600450"/>
          </a:xfrm>
          <a:prstGeom prst="rect">
            <a:avLst/>
          </a:prstGeom>
          <a:noFill/>
          <a:ln w="9525">
            <a:noFill/>
            <a:miter lim="800000"/>
            <a:headEnd/>
            <a:tailEnd/>
          </a:ln>
        </p:spPr>
        <p:txBody>
          <a:bodyPr anchor="ctr">
            <a:spAutoFit/>
          </a:bodyPr>
          <a:lstStyle/>
          <a:p>
            <a:pPr>
              <a:buClr>
                <a:srgbClr val="037ACB"/>
              </a:buClr>
              <a:buFont typeface="Arial" charset="0"/>
              <a:buChar char="•"/>
            </a:pPr>
            <a:r>
              <a:rPr lang="en-US" sz="2800" b="1">
                <a:solidFill>
                  <a:srgbClr val="0000CC"/>
                </a:solidFill>
              </a:rPr>
              <a:t> </a:t>
            </a:r>
            <a:r>
              <a:rPr lang="en-US" sz="2800" b="1">
                <a:solidFill>
                  <a:srgbClr val="037ACB"/>
                </a:solidFill>
              </a:rPr>
              <a:t>Strong demand for podiatric physicians</a:t>
            </a:r>
          </a:p>
          <a:p>
            <a:pPr lvl="1">
              <a:buFont typeface="Wingdings" pitchFamily="2" charset="2"/>
              <a:buChar char="ü"/>
            </a:pPr>
            <a:r>
              <a:rPr lang="en-US" sz="2800" b="1">
                <a:solidFill>
                  <a:srgbClr val="037ACB"/>
                </a:solidFill>
              </a:rPr>
              <a:t>Recent Workforce Study </a:t>
            </a:r>
          </a:p>
          <a:p>
            <a:pPr lvl="1"/>
            <a:r>
              <a:rPr lang="en-US" sz="2800" b="1">
                <a:solidFill>
                  <a:srgbClr val="037ACB"/>
                </a:solidFill>
              </a:rPr>
              <a:t>   indicates a need to increase </a:t>
            </a:r>
          </a:p>
          <a:p>
            <a:pPr lvl="1"/>
            <a:r>
              <a:rPr lang="en-US" sz="2800" b="1">
                <a:solidFill>
                  <a:srgbClr val="037ACB"/>
                </a:solidFill>
              </a:rPr>
              <a:t>   the number of podiatrists</a:t>
            </a:r>
          </a:p>
          <a:p>
            <a:pPr>
              <a:buFont typeface="Arial" charset="0"/>
              <a:buChar char="•"/>
            </a:pPr>
            <a:r>
              <a:rPr lang="en-US" sz="2800" b="1">
                <a:solidFill>
                  <a:srgbClr val="037ACB"/>
                </a:solidFill>
              </a:rPr>
              <a:t> Flexible work hours</a:t>
            </a:r>
          </a:p>
          <a:p>
            <a:pPr>
              <a:buFont typeface="Arial" charset="0"/>
              <a:buChar char="•"/>
            </a:pPr>
            <a:r>
              <a:rPr lang="en-US" sz="2800" b="1">
                <a:solidFill>
                  <a:srgbClr val="037ACB"/>
                </a:solidFill>
              </a:rPr>
              <a:t> Financial opportunities</a:t>
            </a:r>
          </a:p>
          <a:p>
            <a:pPr>
              <a:buFont typeface="Arial" charset="0"/>
              <a:buChar char="•"/>
            </a:pPr>
            <a:r>
              <a:rPr lang="en-US" sz="2800" b="1">
                <a:solidFill>
                  <a:srgbClr val="037ACB"/>
                </a:solidFill>
              </a:rPr>
              <a:t> Options in practice</a:t>
            </a:r>
          </a:p>
          <a:p>
            <a:pPr>
              <a:buFontTx/>
              <a:buChar char="•"/>
            </a:pPr>
            <a:endParaRPr lang="en-US" sz="3200">
              <a:solidFill>
                <a:schemeClr val="accent1"/>
              </a:solidFill>
              <a:latin typeface="Calibri" pitchFamily="34" charset="0"/>
              <a:ea typeface="Calibri" pitchFamily="34" charset="0"/>
              <a:cs typeface="Times New Roman" pitchFamily="18" charset="0"/>
            </a:endParaRPr>
          </a:p>
        </p:txBody>
      </p:sp>
      <p:pic>
        <p:nvPicPr>
          <p:cNvPr id="12292" name="Picture 5" descr="C:\My Documents\Other\highheel 1.jpg"/>
          <p:cNvPicPr>
            <a:picLocks noChangeAspect="1" noChangeArrowheads="1"/>
          </p:cNvPicPr>
          <p:nvPr/>
        </p:nvPicPr>
        <p:blipFill>
          <a:blip r:embed="rId3" cstate="print"/>
          <a:srcRect/>
          <a:stretch>
            <a:fillRect/>
          </a:stretch>
        </p:blipFill>
        <p:spPr bwMode="auto">
          <a:xfrm>
            <a:off x="6934200" y="3657600"/>
            <a:ext cx="1901825" cy="2422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0" y="1295400"/>
            <a:ext cx="9144000" cy="1446213"/>
          </a:xfrm>
          <a:prstGeom prst="rect">
            <a:avLst/>
          </a:prstGeom>
          <a:noFill/>
          <a:ln w="9525">
            <a:noFill/>
            <a:miter lim="800000"/>
            <a:headEnd/>
            <a:tailEnd/>
          </a:ln>
        </p:spPr>
        <p:txBody>
          <a:bodyPr>
            <a:spAutoFit/>
          </a:bodyPr>
          <a:lstStyle/>
          <a:p>
            <a:pPr algn="ctr"/>
            <a:r>
              <a:rPr lang="en-US" sz="4400" b="1">
                <a:solidFill>
                  <a:schemeClr val="tx2"/>
                </a:solidFill>
              </a:rPr>
              <a:t>Where Can You Study </a:t>
            </a:r>
          </a:p>
          <a:p>
            <a:pPr algn="ctr"/>
            <a:r>
              <a:rPr lang="en-US" sz="4400" b="1">
                <a:solidFill>
                  <a:schemeClr val="tx2"/>
                </a:solidFill>
              </a:rPr>
              <a:t>Podiatric Medicine?</a:t>
            </a:r>
          </a:p>
        </p:txBody>
      </p:sp>
      <p:sp>
        <p:nvSpPr>
          <p:cNvPr id="13315" name="Rectangle 1"/>
          <p:cNvSpPr>
            <a:spLocks noChangeArrowheads="1"/>
          </p:cNvSpPr>
          <p:nvPr/>
        </p:nvSpPr>
        <p:spPr bwMode="auto">
          <a:xfrm>
            <a:off x="609600" y="2216150"/>
            <a:ext cx="7162800" cy="4689475"/>
          </a:xfrm>
          <a:prstGeom prst="rect">
            <a:avLst/>
          </a:prstGeom>
          <a:noFill/>
          <a:ln w="9525">
            <a:noFill/>
            <a:miter lim="800000"/>
            <a:headEnd/>
            <a:tailEnd/>
          </a:ln>
        </p:spPr>
        <p:txBody>
          <a:bodyPr anchor="ctr">
            <a:spAutoFit/>
          </a:bodyPr>
          <a:lstStyle/>
          <a:p>
            <a:pPr algn="ctr"/>
            <a:endParaRPr lang="en-US" sz="4000">
              <a:solidFill>
                <a:schemeClr val="accent1"/>
              </a:solidFill>
              <a:latin typeface="Calibri" pitchFamily="34" charset="0"/>
              <a:ea typeface="Calibri" pitchFamily="34" charset="0"/>
              <a:cs typeface="Times New Roman" pitchFamily="18" charset="0"/>
              <a:hlinkClick r:id="rId3"/>
            </a:endParaRPr>
          </a:p>
          <a:p>
            <a:pPr>
              <a:lnSpc>
                <a:spcPct val="90000"/>
              </a:lnSpc>
              <a:buFont typeface="Arial" charset="0"/>
              <a:buChar char="•"/>
            </a:pPr>
            <a:r>
              <a:rPr lang="en-US" sz="2800" b="1">
                <a:solidFill>
                  <a:srgbClr val="037ACB"/>
                </a:solidFill>
                <a:ea typeface="Calibri" pitchFamily="34" charset="0"/>
                <a:cs typeface="Times New Roman" pitchFamily="18" charset="0"/>
              </a:rPr>
              <a:t> Miami Shores, Florida</a:t>
            </a:r>
          </a:p>
          <a:p>
            <a:pPr>
              <a:lnSpc>
                <a:spcPct val="90000"/>
              </a:lnSpc>
              <a:buFont typeface="Arial" charset="0"/>
              <a:buChar char="•"/>
            </a:pPr>
            <a:r>
              <a:rPr lang="en-US" sz="2800" b="1">
                <a:solidFill>
                  <a:schemeClr val="accent2"/>
                </a:solidFill>
                <a:ea typeface="Calibri" pitchFamily="34" charset="0"/>
                <a:cs typeface="Times New Roman" pitchFamily="18" charset="0"/>
              </a:rPr>
              <a:t> Philadelphia, Pennsylvania</a:t>
            </a:r>
          </a:p>
          <a:p>
            <a:pPr>
              <a:lnSpc>
                <a:spcPct val="90000"/>
              </a:lnSpc>
              <a:buFont typeface="Arial" charset="0"/>
              <a:buChar char="•"/>
            </a:pPr>
            <a:r>
              <a:rPr lang="en-US" sz="2800" b="1">
                <a:solidFill>
                  <a:srgbClr val="037ACB"/>
                </a:solidFill>
                <a:ea typeface="Calibri" pitchFamily="34" charset="0"/>
                <a:cs typeface="Times New Roman" pitchFamily="18" charset="0"/>
              </a:rPr>
              <a:t> New York City</a:t>
            </a:r>
          </a:p>
          <a:p>
            <a:pPr>
              <a:lnSpc>
                <a:spcPct val="90000"/>
              </a:lnSpc>
              <a:buFont typeface="Arial" charset="0"/>
              <a:buChar char="•"/>
            </a:pPr>
            <a:r>
              <a:rPr lang="en-US" sz="2800" b="1">
                <a:solidFill>
                  <a:schemeClr val="accent2"/>
                </a:solidFill>
                <a:ea typeface="Calibri" pitchFamily="34" charset="0"/>
                <a:cs typeface="Times New Roman" pitchFamily="18" charset="0"/>
              </a:rPr>
              <a:t> Independence, Ohio</a:t>
            </a:r>
          </a:p>
          <a:p>
            <a:pPr>
              <a:lnSpc>
                <a:spcPct val="90000"/>
              </a:lnSpc>
              <a:buFont typeface="Arial" charset="0"/>
              <a:buChar char="•"/>
            </a:pPr>
            <a:r>
              <a:rPr lang="en-US" sz="2800" b="1">
                <a:solidFill>
                  <a:srgbClr val="037ACB"/>
                </a:solidFill>
                <a:ea typeface="Calibri" pitchFamily="34" charset="0"/>
                <a:cs typeface="Times New Roman" pitchFamily="18" charset="0"/>
              </a:rPr>
              <a:t> North Chicago, Illinois</a:t>
            </a:r>
          </a:p>
          <a:p>
            <a:pPr>
              <a:lnSpc>
                <a:spcPct val="90000"/>
              </a:lnSpc>
              <a:buFont typeface="Arial" charset="0"/>
              <a:buChar char="•"/>
            </a:pPr>
            <a:r>
              <a:rPr lang="en-US" sz="2800" b="1">
                <a:solidFill>
                  <a:schemeClr val="accent2"/>
                </a:solidFill>
                <a:ea typeface="Calibri" pitchFamily="34" charset="0"/>
                <a:cs typeface="Times New Roman" pitchFamily="18" charset="0"/>
              </a:rPr>
              <a:t> Des Moines, Iowa</a:t>
            </a:r>
          </a:p>
          <a:p>
            <a:pPr>
              <a:lnSpc>
                <a:spcPct val="90000"/>
              </a:lnSpc>
              <a:buFont typeface="Arial" charset="0"/>
              <a:buChar char="•"/>
            </a:pPr>
            <a:r>
              <a:rPr lang="en-US" sz="2800" b="1">
                <a:solidFill>
                  <a:srgbClr val="037ACB"/>
                </a:solidFill>
                <a:ea typeface="Calibri" pitchFamily="34" charset="0"/>
                <a:cs typeface="Times New Roman" pitchFamily="18" charset="0"/>
              </a:rPr>
              <a:t> Oakland, California</a:t>
            </a:r>
          </a:p>
          <a:p>
            <a:pPr>
              <a:lnSpc>
                <a:spcPct val="90000"/>
              </a:lnSpc>
              <a:buFont typeface="Arial" charset="0"/>
              <a:buChar char="•"/>
            </a:pPr>
            <a:r>
              <a:rPr lang="en-US" sz="2800" b="1">
                <a:solidFill>
                  <a:schemeClr val="accent2"/>
                </a:solidFill>
                <a:ea typeface="Calibri" pitchFamily="34" charset="0"/>
                <a:cs typeface="Times New Roman" pitchFamily="18" charset="0"/>
              </a:rPr>
              <a:t> Glendale, Arizona</a:t>
            </a:r>
          </a:p>
          <a:p>
            <a:pPr>
              <a:lnSpc>
                <a:spcPct val="90000"/>
              </a:lnSpc>
              <a:buFont typeface="Arial" charset="0"/>
              <a:buChar char="•"/>
            </a:pPr>
            <a:r>
              <a:rPr lang="en-US" sz="2800" b="1">
                <a:solidFill>
                  <a:srgbClr val="037ACB"/>
                </a:solidFill>
                <a:ea typeface="Calibri" pitchFamily="34" charset="0"/>
                <a:cs typeface="Times New Roman" pitchFamily="18" charset="0"/>
              </a:rPr>
              <a:t> Pomona, California</a:t>
            </a:r>
          </a:p>
          <a:p>
            <a:pPr>
              <a:buFontTx/>
              <a:buChar char="•"/>
            </a:pPr>
            <a:endParaRPr lang="en-US" sz="3200">
              <a:solidFill>
                <a:schemeClr val="accent1"/>
              </a:solidFill>
              <a:latin typeface="Calibri" pitchFamily="34" charset="0"/>
              <a:ea typeface="Calibri" pitchFamily="34" charset="0"/>
              <a:cs typeface="Times New Roman" pitchFamily="18" charset="0"/>
            </a:endParaRPr>
          </a:p>
        </p:txBody>
      </p:sp>
      <p:pic>
        <p:nvPicPr>
          <p:cNvPr id="13316" name="Picture 9" descr="MPj04383630000[1]"/>
          <p:cNvPicPr>
            <a:picLocks noChangeAspect="1" noChangeArrowheads="1"/>
          </p:cNvPicPr>
          <p:nvPr/>
        </p:nvPicPr>
        <p:blipFill>
          <a:blip r:embed="rId4" cstate="print"/>
          <a:srcRect/>
          <a:stretch>
            <a:fillRect/>
          </a:stretch>
        </p:blipFill>
        <p:spPr bwMode="auto">
          <a:xfrm>
            <a:off x="6172200" y="2895600"/>
            <a:ext cx="2084388" cy="31226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2253</Words>
  <Application>Microsoft Office PowerPoint</Application>
  <PresentationFormat>On-screen Show (4:3)</PresentationFormat>
  <Paragraphs>239</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APMA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amie Hornbaker</dc:creator>
  <cp:lastModifiedBy>Inspiron</cp:lastModifiedBy>
  <cp:revision>109</cp:revision>
  <cp:lastPrinted>2012-01-19T17:19:00Z</cp:lastPrinted>
  <dcterms:created xsi:type="dcterms:W3CDTF">2010-02-17T22:16:30Z</dcterms:created>
  <dcterms:modified xsi:type="dcterms:W3CDTF">2018-08-31T15:27:08Z</dcterms:modified>
</cp:coreProperties>
</file>